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6"/>
  </p:notesMasterIdLst>
  <p:handoutMasterIdLst>
    <p:handoutMasterId r:id="rId37"/>
  </p:handoutMasterIdLst>
  <p:sldIdLst>
    <p:sldId id="256" r:id="rId3"/>
    <p:sldId id="277" r:id="rId4"/>
    <p:sldId id="278" r:id="rId5"/>
    <p:sldId id="279" r:id="rId6"/>
    <p:sldId id="280" r:id="rId7"/>
    <p:sldId id="272" r:id="rId8"/>
    <p:sldId id="257" r:id="rId9"/>
    <p:sldId id="258" r:id="rId10"/>
    <p:sldId id="273" r:id="rId11"/>
    <p:sldId id="260" r:id="rId12"/>
    <p:sldId id="274" r:id="rId13"/>
    <p:sldId id="259" r:id="rId14"/>
    <p:sldId id="262" r:id="rId15"/>
    <p:sldId id="269" r:id="rId16"/>
    <p:sldId id="270" r:id="rId17"/>
    <p:sldId id="281" r:id="rId18"/>
    <p:sldId id="271" r:id="rId19"/>
    <p:sldId id="282" r:id="rId20"/>
    <p:sldId id="261" r:id="rId21"/>
    <p:sldId id="275" r:id="rId22"/>
    <p:sldId id="267" r:id="rId23"/>
    <p:sldId id="268" r:id="rId24"/>
    <p:sldId id="276" r:id="rId25"/>
    <p:sldId id="283" r:id="rId26"/>
    <p:sldId id="284" r:id="rId27"/>
    <p:sldId id="285" r:id="rId28"/>
    <p:sldId id="286" r:id="rId29"/>
    <p:sldId id="287" r:id="rId30"/>
    <p:sldId id="288" r:id="rId31"/>
    <p:sldId id="289" r:id="rId32"/>
    <p:sldId id="290" r:id="rId33"/>
    <p:sldId id="291" r:id="rId34"/>
    <p:sldId id="266" r:id="rId3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an Camilo Mendez Guzman" initials="JCMG" lastIdx="1" clrIdx="0"/>
  <p:cmAuthor id="1" name="Tiff" initials="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65153" autoAdjust="0"/>
  </p:normalViewPr>
  <p:slideViewPr>
    <p:cSldViewPr>
      <p:cViewPr>
        <p:scale>
          <a:sx n="121" d="100"/>
          <a:sy n="121" d="100"/>
        </p:scale>
        <p:origin x="-1248"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9-08T14:36:29.142" idx="1">
    <p:pos x="3376" y="1939"/>
    <p:text>Under the TVPRA, DHS screens Mexican children within 48 hours of apprehension to determine if the child is a victim of trafficking or has a claim to asylum based on fear of persecution. If the child does not meet that criteria, they are eligible to agree to a voluntary return and speedy repatriation to Mexico. On the other hand, UAC from non-contiguous countries must be transferred to ORR within 72 hours of apprehension and are guaranteed an immigration court hearing.</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A0BB104C-3D58-4FD3-A05B-46A7ACEBCBAF}" type="datetimeFigureOut">
              <a:rPr lang="en-US" smtClean="0"/>
              <a:t>9/10/2014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BAD4348-4B55-4272-BD56-E6EE5B326636}" type="slidenum">
              <a:rPr lang="en-US" smtClean="0"/>
              <a:t>‹#›</a:t>
            </a:fld>
            <a:endParaRPr lang="en-US"/>
          </a:p>
        </p:txBody>
      </p:sp>
    </p:spTree>
    <p:extLst>
      <p:ext uri="{BB962C8B-B14F-4D97-AF65-F5344CB8AC3E}">
        <p14:creationId xmlns:p14="http://schemas.microsoft.com/office/powerpoint/2010/main" val="3892531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A4A8868-7518-4E33-B972-AB169EDDDB6E}" type="datetimeFigureOut">
              <a:rPr lang="en-US" smtClean="0"/>
              <a:t>9/10/2014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8367938-BE17-4BF3-A97D-28F50B2C5DF7}" type="slidenum">
              <a:rPr lang="en-US" smtClean="0"/>
              <a:t>‹#›</a:t>
            </a:fld>
            <a:endParaRPr lang="en-US"/>
          </a:p>
        </p:txBody>
      </p:sp>
    </p:spTree>
    <p:extLst>
      <p:ext uri="{BB962C8B-B14F-4D97-AF65-F5344CB8AC3E}">
        <p14:creationId xmlns:p14="http://schemas.microsoft.com/office/powerpoint/2010/main" val="17631858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a:t>
            </a:fld>
            <a:endParaRPr lang="en-US"/>
          </a:p>
        </p:txBody>
      </p:sp>
    </p:spTree>
    <p:extLst>
      <p:ext uri="{BB962C8B-B14F-4D97-AF65-F5344CB8AC3E}">
        <p14:creationId xmlns:p14="http://schemas.microsoft.com/office/powerpoint/2010/main" val="28351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15</a:t>
            </a:fld>
            <a:endParaRPr lang="en-US"/>
          </a:p>
        </p:txBody>
      </p:sp>
    </p:spTree>
    <p:extLst>
      <p:ext uri="{BB962C8B-B14F-4D97-AF65-F5344CB8AC3E}">
        <p14:creationId xmlns:p14="http://schemas.microsoft.com/office/powerpoint/2010/main" val="943463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16</a:t>
            </a:fld>
            <a:endParaRPr lang="en-US"/>
          </a:p>
        </p:txBody>
      </p:sp>
    </p:spTree>
    <p:extLst>
      <p:ext uri="{BB962C8B-B14F-4D97-AF65-F5344CB8AC3E}">
        <p14:creationId xmlns:p14="http://schemas.microsoft.com/office/powerpoint/2010/main" val="943463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17</a:t>
            </a:fld>
            <a:endParaRPr lang="en-US"/>
          </a:p>
        </p:txBody>
      </p:sp>
    </p:spTree>
    <p:extLst>
      <p:ext uri="{BB962C8B-B14F-4D97-AF65-F5344CB8AC3E}">
        <p14:creationId xmlns:p14="http://schemas.microsoft.com/office/powerpoint/2010/main" val="943463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18</a:t>
            </a:fld>
            <a:endParaRPr lang="en-US"/>
          </a:p>
        </p:txBody>
      </p:sp>
    </p:spTree>
    <p:extLst>
      <p:ext uri="{BB962C8B-B14F-4D97-AF65-F5344CB8AC3E}">
        <p14:creationId xmlns:p14="http://schemas.microsoft.com/office/powerpoint/2010/main" val="943463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closed questions</a:t>
            </a:r>
          </a:p>
          <a:p>
            <a:endParaRPr lang="en-US" dirty="0" smtClean="0"/>
          </a:p>
          <a:p>
            <a:r>
              <a:rPr lang="en-US" dirty="0" smtClean="0"/>
              <a:t>these</a:t>
            </a:r>
            <a:r>
              <a:rPr lang="en-US" baseline="0" dirty="0" smtClean="0"/>
              <a:t> factors could (or could not) foreclose an otherwise strong application. Therefore, if the information has not yet been revealed through an open type question, it might be a good idea to track some of it down via a closed question </a:t>
            </a:r>
          </a:p>
          <a:p>
            <a:endParaRPr lang="en-US" baseline="0" dirty="0" smtClean="0"/>
          </a:p>
          <a:p>
            <a:r>
              <a:rPr lang="en-US" baseline="0" dirty="0" smtClean="0"/>
              <a:t>The names of these bars are not really important…What is important is to make note of some of this information in order</a:t>
            </a:r>
          </a:p>
          <a:p>
            <a:endParaRPr lang="en-US" baseline="0" dirty="0" smtClean="0"/>
          </a:p>
          <a:p>
            <a:r>
              <a:rPr lang="en-US" baseline="0" dirty="0" smtClean="0"/>
              <a:t>If there is a very strong case but there may be a bar issue </a:t>
            </a:r>
            <a:r>
              <a:rPr lang="en-US" baseline="0" dirty="0" smtClean="0">
                <a:sym typeface="Wingdings" pitchFamily="2" charset="2"/>
              </a:rPr>
              <a:t> refer…some of these have exceptions or ways to argue around them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19</a:t>
            </a:fld>
            <a:endParaRPr lang="en-US"/>
          </a:p>
        </p:txBody>
      </p:sp>
    </p:spTree>
    <p:extLst>
      <p:ext uri="{BB962C8B-B14F-4D97-AF65-F5344CB8AC3E}">
        <p14:creationId xmlns:p14="http://schemas.microsoft.com/office/powerpoint/2010/main" val="2018560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closed questions</a:t>
            </a:r>
          </a:p>
          <a:p>
            <a:endParaRPr lang="en-US" dirty="0" smtClean="0"/>
          </a:p>
          <a:p>
            <a:r>
              <a:rPr lang="en-US" dirty="0" smtClean="0"/>
              <a:t>these</a:t>
            </a:r>
            <a:r>
              <a:rPr lang="en-US" baseline="0" dirty="0" smtClean="0"/>
              <a:t> factors could (or could not) foreclose an otherwise strong application. Therefore, if the information has not yet been revealed through an open type question, it might be a good idea to track some of it down via a closed question </a:t>
            </a:r>
          </a:p>
          <a:p>
            <a:endParaRPr lang="en-US" baseline="0" dirty="0" smtClean="0"/>
          </a:p>
          <a:p>
            <a:r>
              <a:rPr lang="en-US" baseline="0" dirty="0" smtClean="0"/>
              <a:t>The names of these bars are not really important…What is important is to make note of some of this information in order</a:t>
            </a:r>
          </a:p>
          <a:p>
            <a:endParaRPr lang="en-US" baseline="0" dirty="0" smtClean="0"/>
          </a:p>
          <a:p>
            <a:r>
              <a:rPr lang="en-US" baseline="0" dirty="0" smtClean="0"/>
              <a:t>If there is a very strong case but there may be a bar issue </a:t>
            </a:r>
            <a:r>
              <a:rPr lang="en-US" baseline="0" dirty="0" smtClean="0">
                <a:sym typeface="Wingdings" pitchFamily="2" charset="2"/>
              </a:rPr>
              <a:t> refer…some of these have exceptions or ways to argue around them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20</a:t>
            </a:fld>
            <a:endParaRPr lang="en-US"/>
          </a:p>
        </p:txBody>
      </p:sp>
    </p:spTree>
    <p:extLst>
      <p:ext uri="{BB962C8B-B14F-4D97-AF65-F5344CB8AC3E}">
        <p14:creationId xmlns:p14="http://schemas.microsoft.com/office/powerpoint/2010/main" val="2018560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Only need enough information to decide whether an attorney should look at it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Only discuss painful details to the extent necessary to decide</a:t>
            </a:r>
          </a:p>
          <a:p>
            <a:endParaRPr lang="en-US" dirty="0" smtClean="0"/>
          </a:p>
          <a:p>
            <a:r>
              <a:rPr lang="en-US" dirty="0" smtClean="0"/>
              <a:t>Titles of</a:t>
            </a:r>
            <a:r>
              <a:rPr lang="en-US" baseline="0" dirty="0" smtClean="0"/>
              <a:t> slides will be questions aimed at specific requirements for asylum</a:t>
            </a:r>
          </a:p>
          <a:p>
            <a:r>
              <a:rPr lang="en-US" baseline="0" dirty="0" smtClean="0"/>
              <a:t>DO NOT need to ask all of these, can alter them, can change their order</a:t>
            </a:r>
          </a:p>
          <a:p>
            <a:endParaRPr lang="en-US" baseline="0" dirty="0" smtClean="0"/>
          </a:p>
          <a:p>
            <a:endParaRPr lang="en-US" baseline="0" dirty="0" smtClean="0"/>
          </a:p>
          <a:p>
            <a:r>
              <a:rPr lang="en-US" baseline="0" dirty="0" smtClean="0"/>
              <a:t>NOT interrogative </a:t>
            </a:r>
            <a:r>
              <a:rPr lang="en-US" baseline="0" dirty="0" smtClean="0">
                <a:sym typeface="Wingdings" pitchFamily="2" charset="2"/>
              </a:rPr>
              <a:t> you are not a cop…</a:t>
            </a:r>
            <a:endParaRPr lang="en-US" baseline="0" dirty="0" smtClean="0"/>
          </a:p>
        </p:txBody>
      </p:sp>
      <p:sp>
        <p:nvSpPr>
          <p:cNvPr id="4" name="Slide Number Placeholder 3"/>
          <p:cNvSpPr>
            <a:spLocks noGrp="1"/>
          </p:cNvSpPr>
          <p:nvPr>
            <p:ph type="sldNum" sz="quarter" idx="10"/>
          </p:nvPr>
        </p:nvSpPr>
        <p:spPr/>
        <p:txBody>
          <a:bodyPr/>
          <a:lstStyle/>
          <a:p>
            <a:fld id="{E8367938-BE17-4BF3-A97D-28F50B2C5DF7}" type="slidenum">
              <a:rPr lang="en-US" smtClean="0"/>
              <a:t>21</a:t>
            </a:fld>
            <a:endParaRPr lang="en-US"/>
          </a:p>
        </p:txBody>
      </p:sp>
    </p:spTree>
    <p:extLst>
      <p:ext uri="{BB962C8B-B14F-4D97-AF65-F5344CB8AC3E}">
        <p14:creationId xmlns:p14="http://schemas.microsoft.com/office/powerpoint/2010/main" val="3960201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open questions,</a:t>
            </a:r>
            <a:r>
              <a:rPr lang="en-US" baseline="0" dirty="0" smtClean="0"/>
              <a:t> do not be hesitant to cut off and redirect if person is talking about unnecessary details </a:t>
            </a:r>
          </a:p>
          <a:p>
            <a:endParaRPr lang="en-US" baseline="0" dirty="0" smtClean="0"/>
          </a:p>
          <a:p>
            <a:r>
              <a:rPr lang="en-US" baseline="0" dirty="0" smtClean="0"/>
              <a:t>Closed: when you need specific information, threshold questions</a:t>
            </a:r>
          </a:p>
          <a:p>
            <a:endParaRPr lang="en-US" baseline="0" dirty="0" smtClean="0"/>
          </a:p>
          <a:p>
            <a:r>
              <a:rPr lang="en-US" baseline="0" dirty="0" smtClean="0"/>
              <a:t>These are very general guidelines which you may choose to employ depending on the context of the conversation</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22</a:t>
            </a:fld>
            <a:endParaRPr lang="en-US"/>
          </a:p>
        </p:txBody>
      </p:sp>
    </p:spTree>
    <p:extLst>
      <p:ext uri="{BB962C8B-B14F-4D97-AF65-F5344CB8AC3E}">
        <p14:creationId xmlns:p14="http://schemas.microsoft.com/office/powerpoint/2010/main" val="1174584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649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Times New Roman" pitchFamily="18" charset="0"/>
                <a:ea typeface="ＭＳ Ｐゴシック"/>
                <a:cs typeface="ＭＳ Ｐゴシック"/>
              </a:rPr>
              <a:t>(c) Immigrant Legal Resource Center 2011</a:t>
            </a:r>
            <a:endParaRPr lang="en-US" smtClean="0">
              <a:latin typeface="Times New Roman" pitchFamily="18" charset="0"/>
              <a:ea typeface="ＭＳ Ｐゴシック"/>
              <a:cs typeface="ＭＳ Ｐゴシック"/>
            </a:endParaRPr>
          </a:p>
        </p:txBody>
      </p:sp>
      <p:sp>
        <p:nvSpPr>
          <p:cNvPr id="10650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520398-E6BD-4AB1-91E2-F374D9675FCB}" type="slidenum">
              <a:rPr lang="en-US">
                <a:latin typeface="Times New Roman" pitchFamily="18" charset="0"/>
                <a:ea typeface="ＭＳ Ｐゴシック"/>
                <a:cs typeface="ＭＳ Ｐゴシック"/>
              </a:rPr>
              <a:pPr fontAlgn="base">
                <a:spcBef>
                  <a:spcPct val="0"/>
                </a:spcBef>
                <a:spcAft>
                  <a:spcPct val="0"/>
                </a:spcAft>
              </a:pPr>
              <a:t>24</a:t>
            </a:fld>
            <a:endParaRPr lang="en-US">
              <a:latin typeface="Times New Roman" pitchFamily="18" charset="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649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Times New Roman" pitchFamily="18" charset="0"/>
                <a:ea typeface="ＭＳ Ｐゴシック"/>
                <a:cs typeface="ＭＳ Ｐゴシック"/>
              </a:rPr>
              <a:t>(c) Immigrant Legal Resource Center 2011</a:t>
            </a:r>
            <a:endParaRPr lang="en-US" smtClean="0">
              <a:latin typeface="Times New Roman" pitchFamily="18" charset="0"/>
              <a:ea typeface="ＭＳ Ｐゴシック"/>
              <a:cs typeface="ＭＳ Ｐゴシック"/>
            </a:endParaRPr>
          </a:p>
        </p:txBody>
      </p:sp>
      <p:sp>
        <p:nvSpPr>
          <p:cNvPr id="10650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520398-E6BD-4AB1-91E2-F374D9675FCB}" type="slidenum">
              <a:rPr lang="en-US">
                <a:latin typeface="Times New Roman" pitchFamily="18" charset="0"/>
                <a:ea typeface="ＭＳ Ｐゴシック"/>
                <a:cs typeface="ＭＳ Ｐゴシック"/>
              </a:rPr>
              <a:pPr fontAlgn="base">
                <a:spcBef>
                  <a:spcPct val="0"/>
                </a:spcBef>
                <a:spcAft>
                  <a:spcPct val="0"/>
                </a:spcAft>
              </a:pPr>
              <a:t>25</a:t>
            </a:fld>
            <a:endParaRPr lang="en-US">
              <a:latin typeface="Times New Roman" pitchFamily="18"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overview </a:t>
            </a:r>
            <a:r>
              <a:rPr lang="en-US" baseline="0" dirty="0" smtClean="0">
                <a:sym typeface="Wingdings" pitchFamily="2" charset="2"/>
              </a:rPr>
              <a:t> we will go a little into each of these requirements</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7</a:t>
            </a:fld>
            <a:endParaRPr lang="en-US"/>
          </a:p>
        </p:txBody>
      </p:sp>
    </p:spTree>
    <p:extLst>
      <p:ext uri="{BB962C8B-B14F-4D97-AF65-F5344CB8AC3E}">
        <p14:creationId xmlns:p14="http://schemas.microsoft.com/office/powerpoint/2010/main" val="281639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649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Times New Roman" pitchFamily="18" charset="0"/>
                <a:ea typeface="ＭＳ Ｐゴシック"/>
                <a:cs typeface="ＭＳ Ｐゴシック"/>
              </a:rPr>
              <a:t>(c) Immigrant Legal Resource Center 2011</a:t>
            </a:r>
            <a:endParaRPr lang="en-US" smtClean="0">
              <a:latin typeface="Times New Roman" pitchFamily="18" charset="0"/>
              <a:ea typeface="ＭＳ Ｐゴシック"/>
              <a:cs typeface="ＭＳ Ｐゴシック"/>
            </a:endParaRPr>
          </a:p>
        </p:txBody>
      </p:sp>
      <p:sp>
        <p:nvSpPr>
          <p:cNvPr id="10650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520398-E6BD-4AB1-91E2-F374D9675FCB}" type="slidenum">
              <a:rPr lang="en-US">
                <a:latin typeface="Times New Roman" pitchFamily="18" charset="0"/>
                <a:ea typeface="ＭＳ Ｐゴシック"/>
                <a:cs typeface="ＭＳ Ｐゴシック"/>
              </a:rPr>
              <a:pPr fontAlgn="base">
                <a:spcBef>
                  <a:spcPct val="0"/>
                </a:spcBef>
                <a:spcAft>
                  <a:spcPct val="0"/>
                </a:spcAft>
              </a:pPr>
              <a:t>26</a:t>
            </a:fld>
            <a:endParaRPr lang="en-US">
              <a:latin typeface="Times New Roman" pitchFamily="18"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Severity example: no</a:t>
            </a:r>
            <a:r>
              <a:rPr lang="en-US" baseline="0" dirty="0" smtClean="0"/>
              <a:t> persecution if gov’t just taxes one group (same-sex couples) more than another (opposite-sex couples)</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8</a:t>
            </a:fld>
            <a:endParaRPr lang="en-US"/>
          </a:p>
        </p:txBody>
      </p:sp>
    </p:spTree>
    <p:extLst>
      <p:ext uri="{BB962C8B-B14F-4D97-AF65-F5344CB8AC3E}">
        <p14:creationId xmlns:p14="http://schemas.microsoft.com/office/powerpoint/2010/main" val="309941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Severity example: no</a:t>
            </a:r>
            <a:r>
              <a:rPr lang="en-US" baseline="0" dirty="0" smtClean="0"/>
              <a:t> persecution if gov’t just taxes one group (same-sex couples) more than another (opposite-sex couples)</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9</a:t>
            </a:fld>
            <a:endParaRPr lang="en-US"/>
          </a:p>
        </p:txBody>
      </p:sp>
    </p:spTree>
    <p:extLst>
      <p:ext uri="{BB962C8B-B14F-4D97-AF65-F5344CB8AC3E}">
        <p14:creationId xmlns:p14="http://schemas.microsoft.com/office/powerpoint/2010/main" val="3099411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Criminal prosecution only works if</a:t>
            </a:r>
          </a:p>
          <a:p>
            <a:pPr lvl="2"/>
            <a:r>
              <a:rPr lang="en-US" dirty="0" smtClean="0"/>
              <a:t>There is no legitimate process or purpose</a:t>
            </a:r>
          </a:p>
          <a:p>
            <a:pPr lvl="2"/>
            <a:r>
              <a:rPr lang="en-US" dirty="0" smtClean="0"/>
              <a:t>Punishment is disproportionate</a:t>
            </a:r>
          </a:p>
          <a:p>
            <a:pPr lvl="2"/>
            <a:r>
              <a:rPr lang="en-US" dirty="0" smtClean="0"/>
              <a:t>Punishment is a pretext</a:t>
            </a:r>
          </a:p>
        </p:txBody>
      </p:sp>
      <p:sp>
        <p:nvSpPr>
          <p:cNvPr id="4" name="Slide Number Placeholder 3"/>
          <p:cNvSpPr>
            <a:spLocks noGrp="1"/>
          </p:cNvSpPr>
          <p:nvPr>
            <p:ph type="sldNum" sz="quarter" idx="10"/>
          </p:nvPr>
        </p:nvSpPr>
        <p:spPr/>
        <p:txBody>
          <a:bodyPr/>
          <a:lstStyle/>
          <a:p>
            <a:fld id="{E8367938-BE17-4BF3-A97D-28F50B2C5DF7}" type="slidenum">
              <a:rPr lang="en-US" smtClean="0"/>
              <a:t>10</a:t>
            </a:fld>
            <a:endParaRPr lang="en-US"/>
          </a:p>
        </p:txBody>
      </p:sp>
    </p:spTree>
    <p:extLst>
      <p:ext uri="{BB962C8B-B14F-4D97-AF65-F5344CB8AC3E}">
        <p14:creationId xmlns:p14="http://schemas.microsoft.com/office/powerpoint/2010/main" val="355110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Criminal prosecution only works if</a:t>
            </a:r>
          </a:p>
          <a:p>
            <a:pPr lvl="2"/>
            <a:r>
              <a:rPr lang="en-US" dirty="0" smtClean="0"/>
              <a:t>There is no legitimate process or purpose</a:t>
            </a:r>
          </a:p>
          <a:p>
            <a:pPr lvl="2"/>
            <a:r>
              <a:rPr lang="en-US" dirty="0" smtClean="0"/>
              <a:t>Punishment is disproportionate</a:t>
            </a:r>
          </a:p>
          <a:p>
            <a:pPr lvl="2"/>
            <a:r>
              <a:rPr lang="en-US" dirty="0" smtClean="0"/>
              <a:t>Punishment is a pretext</a:t>
            </a:r>
          </a:p>
        </p:txBody>
      </p:sp>
      <p:sp>
        <p:nvSpPr>
          <p:cNvPr id="4" name="Slide Number Placeholder 3"/>
          <p:cNvSpPr>
            <a:spLocks noGrp="1"/>
          </p:cNvSpPr>
          <p:nvPr>
            <p:ph type="sldNum" sz="quarter" idx="10"/>
          </p:nvPr>
        </p:nvSpPr>
        <p:spPr/>
        <p:txBody>
          <a:bodyPr/>
          <a:lstStyle/>
          <a:p>
            <a:fld id="{E8367938-BE17-4BF3-A97D-28F50B2C5DF7}" type="slidenum">
              <a:rPr lang="en-US" smtClean="0"/>
              <a:t>11</a:t>
            </a:fld>
            <a:endParaRPr lang="en-US"/>
          </a:p>
        </p:txBody>
      </p:sp>
    </p:spTree>
    <p:extLst>
      <p:ext uri="{BB962C8B-B14F-4D97-AF65-F5344CB8AC3E}">
        <p14:creationId xmlns:p14="http://schemas.microsoft.com/office/powerpoint/2010/main" val="355110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a:t>
            </a:r>
            <a:r>
              <a:rPr lang="en-US" baseline="0" dirty="0" smtClean="0"/>
              <a:t>-example of WFF: LGBT seeking refuge from France…maybe they have a subjective fear, probably not an objective fear</a:t>
            </a:r>
          </a:p>
          <a:p>
            <a:endParaRPr lang="en-US" baseline="0" dirty="0" smtClean="0"/>
          </a:p>
          <a:p>
            <a:r>
              <a:rPr lang="en-US" baseline="0" dirty="0" smtClean="0"/>
              <a:t>Possible that this will have already been answered after “are you afraid to go back to </a:t>
            </a:r>
            <a:r>
              <a:rPr lang="en-US" baseline="0" smtClean="0"/>
              <a:t>your country?”</a:t>
            </a:r>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12</a:t>
            </a:fld>
            <a:endParaRPr lang="en-US"/>
          </a:p>
        </p:txBody>
      </p:sp>
    </p:spTree>
    <p:extLst>
      <p:ext uri="{BB962C8B-B14F-4D97-AF65-F5344CB8AC3E}">
        <p14:creationId xmlns:p14="http://schemas.microsoft.com/office/powerpoint/2010/main" val="76428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13</a:t>
            </a:fld>
            <a:endParaRPr lang="en-US"/>
          </a:p>
        </p:txBody>
      </p:sp>
    </p:spTree>
    <p:extLst>
      <p:ext uri="{BB962C8B-B14F-4D97-AF65-F5344CB8AC3E}">
        <p14:creationId xmlns:p14="http://schemas.microsoft.com/office/powerpoint/2010/main" val="943463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38-BE17-4BF3-A97D-28F50B2C5DF7}" type="slidenum">
              <a:rPr lang="en-US" smtClean="0"/>
              <a:t>14</a:t>
            </a:fld>
            <a:endParaRPr lang="en-US"/>
          </a:p>
        </p:txBody>
      </p:sp>
    </p:spTree>
    <p:extLst>
      <p:ext uri="{BB962C8B-B14F-4D97-AF65-F5344CB8AC3E}">
        <p14:creationId xmlns:p14="http://schemas.microsoft.com/office/powerpoint/2010/main" val="943463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6634CF5-D16B-4D4B-B4D8-40A2F3ABD165}" type="datetimeFigureOut">
              <a:rPr lang="en-US" smtClean="0"/>
              <a:t>9/10/2014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8A2F6DD-10D9-42E3-8A23-A03B8A2963F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9600" y="152400"/>
            <a:ext cx="728662" cy="72866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634CF5-D16B-4D4B-B4D8-40A2F3ABD165}"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2F6DD-10D9-42E3-8A23-A03B8A2963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634CF5-D16B-4D4B-B4D8-40A2F3ABD165}"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2F6DD-10D9-42E3-8A23-A03B8A2963F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0D741D-C06C-4A8D-8C4A-D93CC003B696}"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159014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D741D-C06C-4A8D-8C4A-D93CC003B696}"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2589563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0D741D-C06C-4A8D-8C4A-D93CC003B696}"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4046534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0D741D-C06C-4A8D-8C4A-D93CC003B696}"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2145935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0D741D-C06C-4A8D-8C4A-D93CC003B696}"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731389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0D741D-C06C-4A8D-8C4A-D93CC003B696}"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116689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D741D-C06C-4A8D-8C4A-D93CC003B696}"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585632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D741D-C06C-4A8D-8C4A-D93CC003B696}"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671880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634CF5-D16B-4D4B-B4D8-40A2F3ABD165}"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2F6DD-10D9-42E3-8A23-A03B8A2963F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9600" y="152400"/>
            <a:ext cx="728662" cy="728662"/>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D741D-C06C-4A8D-8C4A-D93CC003B696}"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148358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D741D-C06C-4A8D-8C4A-D93CC003B696}"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1297067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D741D-C06C-4A8D-8C4A-D93CC003B696}"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A91DE-1634-431A-BFF1-E40EF3DDCA0F}" type="slidenum">
              <a:rPr lang="en-US" smtClean="0"/>
              <a:t>‹#›</a:t>
            </a:fld>
            <a:endParaRPr lang="en-US"/>
          </a:p>
        </p:txBody>
      </p:sp>
    </p:spTree>
    <p:extLst>
      <p:ext uri="{BB962C8B-B14F-4D97-AF65-F5344CB8AC3E}">
        <p14:creationId xmlns:p14="http://schemas.microsoft.com/office/powerpoint/2010/main" val="349785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6634CF5-D16B-4D4B-B4D8-40A2F3ABD165}" type="datetimeFigureOut">
              <a:rPr lang="en-US" smtClean="0"/>
              <a:t>9/10/2014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8A2F6DD-10D9-42E3-8A23-A03B8A2963F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634CF5-D16B-4D4B-B4D8-40A2F3ABD165}"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2F6DD-10D9-42E3-8A23-A03B8A2963F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634CF5-D16B-4D4B-B4D8-40A2F3ABD165}"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2F6DD-10D9-42E3-8A23-A03B8A2963F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634CF5-D16B-4D4B-B4D8-40A2F3ABD165}"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2F6DD-10D9-42E3-8A23-A03B8A2963F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34CF5-D16B-4D4B-B4D8-40A2F3ABD165}"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A2F6DD-10D9-42E3-8A23-A03B8A2963F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634CF5-D16B-4D4B-B4D8-40A2F3ABD165}"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2F6DD-10D9-42E3-8A23-A03B8A2963F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634CF5-D16B-4D4B-B4D8-40A2F3ABD165}"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2F6DD-10D9-42E3-8A23-A03B8A2963F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6634CF5-D16B-4D4B-B4D8-40A2F3ABD165}" type="datetimeFigureOut">
              <a:rPr lang="en-US" smtClean="0"/>
              <a:t>9/10/2014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8A2F6DD-10D9-42E3-8A23-A03B8A2963F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D741D-C06C-4A8D-8C4A-D93CC003B696}" type="datetimeFigureOut">
              <a:rPr lang="en-US" smtClean="0"/>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A91DE-1634-431A-BFF1-E40EF3DDCA0F}" type="slidenum">
              <a:rPr lang="en-US" smtClean="0"/>
              <a:t>‹#›</a:t>
            </a:fld>
            <a:endParaRPr lang="en-US"/>
          </a:p>
        </p:txBody>
      </p:sp>
    </p:spTree>
    <p:extLst>
      <p:ext uri="{BB962C8B-B14F-4D97-AF65-F5344CB8AC3E}">
        <p14:creationId xmlns:p14="http://schemas.microsoft.com/office/powerpoint/2010/main" val="2697751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od@ilrc.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Identifying Potential Asylum Claims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Juan Camilo Mendez Guzman</a:t>
            </a:r>
          </a:p>
          <a:p>
            <a:r>
              <a:rPr lang="en-US" dirty="0" smtClean="0"/>
              <a:t>Lourdes Martinez</a:t>
            </a:r>
            <a:endParaRPr lang="en-US" dirty="0"/>
          </a:p>
        </p:txBody>
      </p:sp>
    </p:spTree>
    <p:extLst>
      <p:ext uri="{BB962C8B-B14F-4D97-AF65-F5344CB8AC3E}">
        <p14:creationId xmlns:p14="http://schemas.microsoft.com/office/powerpoint/2010/main" val="1510558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Why are you afraid to go back? Cont.</a:t>
            </a:r>
            <a:endParaRPr lang="en-US" dirty="0">
              <a:solidFill>
                <a:schemeClr val="tx1"/>
              </a:solidFill>
            </a:endParaRPr>
          </a:p>
        </p:txBody>
      </p:sp>
      <p:sp>
        <p:nvSpPr>
          <p:cNvPr id="3" name="Content Placeholder 2"/>
          <p:cNvSpPr>
            <a:spLocks noGrp="1"/>
          </p:cNvSpPr>
          <p:nvPr>
            <p:ph sz="quarter" idx="1"/>
          </p:nvPr>
        </p:nvSpPr>
        <p:spPr/>
        <p:txBody>
          <a:bodyPr/>
          <a:lstStyle/>
          <a:p>
            <a:r>
              <a:rPr lang="en-US" b="1" dirty="0" smtClean="0"/>
              <a:t>2. Cannot obtain protection in home country </a:t>
            </a:r>
          </a:p>
          <a:p>
            <a:r>
              <a:rPr lang="en-US" dirty="0" smtClean="0">
                <a:solidFill>
                  <a:schemeClr val="bg2">
                    <a:lumMod val="50000"/>
                  </a:schemeClr>
                </a:solidFill>
              </a:rPr>
              <a:t>Who </a:t>
            </a:r>
            <a:r>
              <a:rPr lang="en-US" dirty="0">
                <a:solidFill>
                  <a:schemeClr val="bg2">
                    <a:lumMod val="50000"/>
                  </a:schemeClr>
                </a:solidFill>
              </a:rPr>
              <a:t>harmed you?</a:t>
            </a:r>
            <a:br>
              <a:rPr lang="en-US" dirty="0">
                <a:solidFill>
                  <a:schemeClr val="bg2">
                    <a:lumMod val="50000"/>
                  </a:schemeClr>
                </a:solidFill>
              </a:rPr>
            </a:br>
            <a:r>
              <a:rPr lang="en-US" dirty="0">
                <a:solidFill>
                  <a:schemeClr val="bg2">
                    <a:lumMod val="50000"/>
                  </a:schemeClr>
                </a:solidFill>
              </a:rPr>
              <a:t>Who do you think will harm you?</a:t>
            </a:r>
            <a:endParaRPr lang="en-US" dirty="0" smtClean="0">
              <a:solidFill>
                <a:schemeClr val="bg2">
                  <a:lumMod val="50000"/>
                </a:schemeClr>
              </a:solidFill>
            </a:endParaRPr>
          </a:p>
          <a:p>
            <a:pPr lvl="1"/>
            <a:r>
              <a:rPr lang="en-US" dirty="0" smtClean="0"/>
              <a:t>Government is the persecutor </a:t>
            </a:r>
          </a:p>
          <a:p>
            <a:pPr lvl="1"/>
            <a:r>
              <a:rPr lang="en-US" dirty="0" smtClean="0"/>
              <a:t>Private actor is the persecutor</a:t>
            </a:r>
          </a:p>
          <a:p>
            <a:pPr lvl="2"/>
            <a:r>
              <a:rPr lang="en-US" dirty="0" smtClean="0"/>
              <a:t>Government is unwilling or unable to give protection</a:t>
            </a:r>
          </a:p>
          <a:p>
            <a:endParaRPr lang="en-US" dirty="0"/>
          </a:p>
        </p:txBody>
      </p:sp>
    </p:spTree>
    <p:extLst>
      <p:ext uri="{BB962C8B-B14F-4D97-AF65-F5344CB8AC3E}">
        <p14:creationId xmlns:p14="http://schemas.microsoft.com/office/powerpoint/2010/main" val="2746531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Why are you afraid to go back? Cont.</a:t>
            </a:r>
            <a:endParaRPr lang="en-US" dirty="0">
              <a:solidFill>
                <a:schemeClr val="tx1"/>
              </a:solidFill>
            </a:endParaRPr>
          </a:p>
        </p:txBody>
      </p:sp>
      <p:sp>
        <p:nvSpPr>
          <p:cNvPr id="3" name="Content Placeholder 2"/>
          <p:cNvSpPr>
            <a:spLocks noGrp="1"/>
          </p:cNvSpPr>
          <p:nvPr>
            <p:ph sz="quarter" idx="1"/>
          </p:nvPr>
        </p:nvSpPr>
        <p:spPr/>
        <p:txBody>
          <a:bodyPr/>
          <a:lstStyle/>
          <a:p>
            <a:r>
              <a:rPr lang="en-US" b="1" dirty="0" smtClean="0"/>
              <a:t>2. Cannot obtain protection in home country </a:t>
            </a:r>
          </a:p>
          <a:p>
            <a:r>
              <a:rPr lang="en-US" dirty="0" smtClean="0">
                <a:solidFill>
                  <a:schemeClr val="bg2">
                    <a:lumMod val="50000"/>
                  </a:schemeClr>
                </a:solidFill>
              </a:rPr>
              <a:t>What have you done to seek protection? </a:t>
            </a:r>
          </a:p>
          <a:p>
            <a:pPr lvl="1"/>
            <a:r>
              <a:rPr lang="en-US" dirty="0" smtClean="0"/>
              <a:t>Reports to the police</a:t>
            </a:r>
          </a:p>
          <a:p>
            <a:pPr lvl="1"/>
            <a:r>
              <a:rPr lang="en-US" dirty="0" smtClean="0"/>
              <a:t>Explanation otherwise to decision not to affirmatively seek protection from government</a:t>
            </a:r>
          </a:p>
          <a:p>
            <a:endParaRPr lang="en-US" dirty="0"/>
          </a:p>
        </p:txBody>
      </p:sp>
    </p:spTree>
    <p:extLst>
      <p:ext uri="{BB962C8B-B14F-4D97-AF65-F5344CB8AC3E}">
        <p14:creationId xmlns:p14="http://schemas.microsoft.com/office/powerpoint/2010/main" val="1436371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Do you think it will happen again? Why</a:t>
            </a:r>
            <a:r>
              <a:rPr lang="en-US" dirty="0" smtClean="0"/>
              <a:t>?</a:t>
            </a:r>
            <a:endParaRPr lang="en-US" dirty="0"/>
          </a:p>
        </p:txBody>
      </p:sp>
      <p:sp>
        <p:nvSpPr>
          <p:cNvPr id="3" name="Content Placeholder 2"/>
          <p:cNvSpPr>
            <a:spLocks noGrp="1"/>
          </p:cNvSpPr>
          <p:nvPr>
            <p:ph sz="quarter" idx="1"/>
          </p:nvPr>
        </p:nvSpPr>
        <p:spPr/>
        <p:txBody>
          <a:bodyPr/>
          <a:lstStyle/>
          <a:p>
            <a:r>
              <a:rPr lang="en-US" b="1" dirty="0" smtClean="0"/>
              <a:t>3. “Well-founded fear” of future persecution</a:t>
            </a:r>
          </a:p>
          <a:p>
            <a:pPr lvl="1"/>
            <a:endParaRPr lang="en-US" dirty="0" smtClean="0"/>
          </a:p>
          <a:p>
            <a:pPr lvl="1"/>
            <a:r>
              <a:rPr lang="en-US" dirty="0" smtClean="0"/>
              <a:t>Reasonable possibility</a:t>
            </a:r>
          </a:p>
          <a:p>
            <a:pPr lvl="2"/>
            <a:r>
              <a:rPr lang="en-US" dirty="0">
                <a:solidFill>
                  <a:srgbClr val="0070C0"/>
                </a:solidFill>
              </a:rPr>
              <a:t>Objective: </a:t>
            </a:r>
            <a:r>
              <a:rPr lang="en-US" dirty="0" smtClean="0">
                <a:solidFill>
                  <a:srgbClr val="0070C0"/>
                </a:solidFill>
              </a:rPr>
              <a:t> </a:t>
            </a:r>
            <a:r>
              <a:rPr lang="en-US" dirty="0" smtClean="0"/>
              <a:t>a </a:t>
            </a:r>
            <a:r>
              <a:rPr lang="en-US" i="1" dirty="0" smtClean="0"/>
              <a:t>reasonable </a:t>
            </a:r>
            <a:r>
              <a:rPr lang="en-US" dirty="0" smtClean="0"/>
              <a:t>person would be afraid</a:t>
            </a:r>
            <a:endParaRPr lang="en-US" dirty="0" smtClean="0">
              <a:solidFill>
                <a:srgbClr val="0070C0"/>
              </a:solidFill>
            </a:endParaRPr>
          </a:p>
          <a:p>
            <a:pPr lvl="3"/>
            <a:r>
              <a:rPr lang="en-US" dirty="0" smtClean="0"/>
              <a:t>must </a:t>
            </a:r>
            <a:r>
              <a:rPr lang="en-US" dirty="0"/>
              <a:t>show at least 10% chance of being harmed</a:t>
            </a:r>
          </a:p>
          <a:p>
            <a:pPr lvl="2"/>
            <a:r>
              <a:rPr lang="en-US" dirty="0">
                <a:solidFill>
                  <a:srgbClr val="0070C0"/>
                </a:solidFill>
              </a:rPr>
              <a:t>Subjective: </a:t>
            </a:r>
            <a:r>
              <a:rPr lang="en-US" dirty="0"/>
              <a:t>fear must be genuine</a:t>
            </a:r>
          </a:p>
          <a:p>
            <a:pPr lvl="1"/>
            <a:endParaRPr lang="en-US" dirty="0" smtClean="0"/>
          </a:p>
          <a:p>
            <a:pPr lvl="1"/>
            <a:r>
              <a:rPr lang="en-US" dirty="0" smtClean="0"/>
              <a:t>Consider</a:t>
            </a:r>
          </a:p>
          <a:p>
            <a:pPr lvl="2"/>
            <a:r>
              <a:rPr lang="en-US" dirty="0" smtClean="0"/>
              <a:t>Similarly situated people in that country</a:t>
            </a:r>
          </a:p>
          <a:p>
            <a:pPr lvl="2"/>
            <a:r>
              <a:rPr lang="en-US" dirty="0" smtClean="0"/>
              <a:t>Safe trips in and out?</a:t>
            </a:r>
          </a:p>
          <a:p>
            <a:pPr lvl="2"/>
            <a:r>
              <a:rPr lang="en-US" dirty="0" smtClean="0"/>
              <a:t>Country wide threat?</a:t>
            </a:r>
          </a:p>
          <a:p>
            <a:pPr lvl="2"/>
            <a:endParaRPr lang="en-US" dirty="0" smtClean="0"/>
          </a:p>
        </p:txBody>
      </p:sp>
    </p:spTree>
    <p:extLst>
      <p:ext uri="{BB962C8B-B14F-4D97-AF65-F5344CB8AC3E}">
        <p14:creationId xmlns:p14="http://schemas.microsoft.com/office/powerpoint/2010/main" val="1283445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lvl="0"/>
            <a:r>
              <a:rPr lang="en-US" b="1" i="1" u="sng" dirty="0"/>
              <a:t>Why</a:t>
            </a:r>
            <a:r>
              <a:rPr lang="en-US" dirty="0"/>
              <a:t> do you think they did this</a:t>
            </a:r>
            <a:r>
              <a:rPr lang="en-US" dirty="0" smtClean="0"/>
              <a:t>?</a:t>
            </a:r>
            <a:endParaRPr lang="en-US" dirty="0"/>
          </a:p>
        </p:txBody>
      </p:sp>
      <p:sp>
        <p:nvSpPr>
          <p:cNvPr id="3" name="Content Placeholder 2"/>
          <p:cNvSpPr>
            <a:spLocks noGrp="1"/>
          </p:cNvSpPr>
          <p:nvPr>
            <p:ph sz="quarter" idx="1"/>
          </p:nvPr>
        </p:nvSpPr>
        <p:spPr>
          <a:xfrm>
            <a:off x="457200" y="1143000"/>
            <a:ext cx="8229600" cy="5410200"/>
          </a:xfrm>
        </p:spPr>
        <p:txBody>
          <a:bodyPr>
            <a:normAutofit/>
          </a:bodyPr>
          <a:lstStyle/>
          <a:p>
            <a:endParaRPr lang="en-US" b="1" dirty="0" smtClean="0">
              <a:sym typeface="Wingdings" pitchFamily="2" charset="2"/>
            </a:endParaRPr>
          </a:p>
          <a:p>
            <a:r>
              <a:rPr lang="en-US" b="1" dirty="0" smtClean="0">
                <a:sym typeface="Wingdings" pitchFamily="2" charset="2"/>
              </a:rPr>
              <a:t>4. Harm “on account of”</a:t>
            </a:r>
          </a:p>
          <a:p>
            <a:endParaRPr lang="en-US" b="1" dirty="0" smtClean="0"/>
          </a:p>
          <a:p>
            <a:pPr lvl="1"/>
            <a:r>
              <a:rPr lang="en-US" dirty="0" smtClean="0"/>
              <a:t>Race</a:t>
            </a:r>
          </a:p>
          <a:p>
            <a:pPr lvl="1"/>
            <a:r>
              <a:rPr lang="en-US" dirty="0" smtClean="0"/>
              <a:t>Nationality</a:t>
            </a:r>
          </a:p>
          <a:p>
            <a:pPr lvl="1"/>
            <a:r>
              <a:rPr lang="en-US" dirty="0" smtClean="0"/>
              <a:t>Religion</a:t>
            </a:r>
          </a:p>
          <a:p>
            <a:pPr lvl="1"/>
            <a:r>
              <a:rPr lang="en-US" dirty="0" smtClean="0"/>
              <a:t>Political Opinion</a:t>
            </a:r>
          </a:p>
          <a:p>
            <a:pPr lvl="1"/>
            <a:r>
              <a:rPr lang="en-US" dirty="0" smtClean="0"/>
              <a:t>Particular Social Group</a:t>
            </a:r>
          </a:p>
        </p:txBody>
      </p:sp>
    </p:spTree>
    <p:extLst>
      <p:ext uri="{BB962C8B-B14F-4D97-AF65-F5344CB8AC3E}">
        <p14:creationId xmlns:p14="http://schemas.microsoft.com/office/powerpoint/2010/main" val="23676962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lvl="0"/>
            <a:r>
              <a:rPr lang="en-US" b="1" i="1" u="sng" dirty="0"/>
              <a:t>Why</a:t>
            </a:r>
            <a:r>
              <a:rPr lang="en-US" dirty="0"/>
              <a:t> do you think they did this</a:t>
            </a:r>
            <a:r>
              <a:rPr lang="en-US" dirty="0" smtClean="0"/>
              <a:t>?</a:t>
            </a:r>
            <a:endParaRPr lang="en-US" dirty="0"/>
          </a:p>
        </p:txBody>
      </p:sp>
      <p:sp>
        <p:nvSpPr>
          <p:cNvPr id="3" name="Content Placeholder 2"/>
          <p:cNvSpPr>
            <a:spLocks noGrp="1"/>
          </p:cNvSpPr>
          <p:nvPr>
            <p:ph sz="quarter" idx="1"/>
          </p:nvPr>
        </p:nvSpPr>
        <p:spPr>
          <a:xfrm>
            <a:off x="457200" y="1143000"/>
            <a:ext cx="8229600" cy="5410200"/>
          </a:xfrm>
        </p:spPr>
        <p:txBody>
          <a:bodyPr>
            <a:normAutofit/>
          </a:bodyPr>
          <a:lstStyle/>
          <a:p>
            <a:r>
              <a:rPr lang="en-US" b="1" dirty="0" smtClean="0">
                <a:sym typeface="Wingdings" pitchFamily="2" charset="2"/>
              </a:rPr>
              <a:t>4. Harm “on account of”</a:t>
            </a:r>
            <a:endParaRPr lang="en-US" b="1" dirty="0" smtClean="0"/>
          </a:p>
          <a:p>
            <a:pPr lvl="1"/>
            <a:r>
              <a:rPr lang="en-US" dirty="0" smtClean="0"/>
              <a:t>Race</a:t>
            </a:r>
          </a:p>
          <a:p>
            <a:pPr lvl="1"/>
            <a:r>
              <a:rPr lang="en-US" dirty="0" smtClean="0"/>
              <a:t>Nationality</a:t>
            </a:r>
          </a:p>
          <a:p>
            <a:pPr lvl="2"/>
            <a:r>
              <a:rPr lang="en-US" dirty="0" smtClean="0"/>
              <a:t>Ethnic and Linguistic ties</a:t>
            </a:r>
          </a:p>
          <a:p>
            <a:pPr lvl="2"/>
            <a:r>
              <a:rPr lang="en-US" dirty="0" smtClean="0"/>
              <a:t>e.g. Kurdish, not necessarily Iraqi</a:t>
            </a:r>
          </a:p>
          <a:p>
            <a:pPr lvl="1"/>
            <a:r>
              <a:rPr lang="en-US" dirty="0" smtClean="0"/>
              <a:t>Religion</a:t>
            </a:r>
          </a:p>
        </p:txBody>
      </p:sp>
    </p:spTree>
    <p:extLst>
      <p:ext uri="{BB962C8B-B14F-4D97-AF65-F5344CB8AC3E}">
        <p14:creationId xmlns:p14="http://schemas.microsoft.com/office/powerpoint/2010/main" val="3630886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lvl="0"/>
            <a:r>
              <a:rPr lang="en-US" b="1" i="1" u="sng" dirty="0"/>
              <a:t>Why</a:t>
            </a:r>
            <a:r>
              <a:rPr lang="en-US" dirty="0"/>
              <a:t> do you think they did this</a:t>
            </a:r>
            <a:r>
              <a:rPr lang="en-US" dirty="0" smtClean="0"/>
              <a:t>?</a:t>
            </a:r>
            <a:endParaRPr lang="en-US" dirty="0"/>
          </a:p>
        </p:txBody>
      </p:sp>
      <p:sp>
        <p:nvSpPr>
          <p:cNvPr id="3" name="Content Placeholder 2"/>
          <p:cNvSpPr>
            <a:spLocks noGrp="1"/>
          </p:cNvSpPr>
          <p:nvPr>
            <p:ph sz="quarter" idx="1"/>
          </p:nvPr>
        </p:nvSpPr>
        <p:spPr>
          <a:xfrm>
            <a:off x="457200" y="1143000"/>
            <a:ext cx="8229600" cy="5410200"/>
          </a:xfrm>
        </p:spPr>
        <p:txBody>
          <a:bodyPr>
            <a:normAutofit/>
          </a:bodyPr>
          <a:lstStyle/>
          <a:p>
            <a:r>
              <a:rPr lang="en-US" b="1" dirty="0" smtClean="0">
                <a:sym typeface="Wingdings" pitchFamily="2" charset="2"/>
              </a:rPr>
              <a:t>4. Harm “on account of”</a:t>
            </a:r>
            <a:endParaRPr lang="en-US" b="1" dirty="0" smtClean="0"/>
          </a:p>
          <a:p>
            <a:pPr lvl="1"/>
            <a:endParaRPr lang="en-US" dirty="0" smtClean="0"/>
          </a:p>
          <a:p>
            <a:pPr lvl="1"/>
            <a:r>
              <a:rPr lang="en-US" dirty="0" smtClean="0"/>
              <a:t>Political Opinion</a:t>
            </a:r>
          </a:p>
          <a:p>
            <a:pPr lvl="2"/>
            <a:endParaRPr lang="en-US" dirty="0" smtClean="0"/>
          </a:p>
          <a:p>
            <a:pPr lvl="2"/>
            <a:r>
              <a:rPr lang="en-US" dirty="0" smtClean="0"/>
              <a:t>Expressed</a:t>
            </a:r>
          </a:p>
          <a:p>
            <a:pPr lvl="3"/>
            <a:r>
              <a:rPr lang="en-US" dirty="0"/>
              <a:t>Membership in a political group</a:t>
            </a:r>
          </a:p>
          <a:p>
            <a:pPr lvl="3"/>
            <a:r>
              <a:rPr lang="en-US" dirty="0"/>
              <a:t>Asserting civil or political rights (free speech, bodily integrity, etc.) </a:t>
            </a:r>
          </a:p>
          <a:p>
            <a:pPr lvl="2"/>
            <a:endParaRPr lang="en-US" dirty="0" smtClean="0"/>
          </a:p>
          <a:p>
            <a:pPr lvl="2"/>
            <a:r>
              <a:rPr lang="en-US" dirty="0" smtClean="0"/>
              <a:t>Imputed</a:t>
            </a:r>
          </a:p>
          <a:p>
            <a:pPr lvl="3"/>
            <a:r>
              <a:rPr lang="en-US" dirty="0" smtClean="0"/>
              <a:t>Others assume that the person has this political opinion</a:t>
            </a:r>
          </a:p>
        </p:txBody>
      </p:sp>
    </p:spTree>
    <p:extLst>
      <p:ext uri="{BB962C8B-B14F-4D97-AF65-F5344CB8AC3E}">
        <p14:creationId xmlns:p14="http://schemas.microsoft.com/office/powerpoint/2010/main" val="2695269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lvl="0"/>
            <a:r>
              <a:rPr lang="en-US" b="1" i="1" u="sng" dirty="0"/>
              <a:t>Why</a:t>
            </a:r>
            <a:r>
              <a:rPr lang="en-US" dirty="0"/>
              <a:t> do you think they did this</a:t>
            </a:r>
            <a:r>
              <a:rPr lang="en-US" dirty="0" smtClean="0"/>
              <a:t>?</a:t>
            </a:r>
            <a:endParaRPr lang="en-US" dirty="0"/>
          </a:p>
        </p:txBody>
      </p:sp>
      <p:sp>
        <p:nvSpPr>
          <p:cNvPr id="3" name="Content Placeholder 2"/>
          <p:cNvSpPr>
            <a:spLocks noGrp="1"/>
          </p:cNvSpPr>
          <p:nvPr>
            <p:ph sz="quarter" idx="1"/>
          </p:nvPr>
        </p:nvSpPr>
        <p:spPr>
          <a:xfrm>
            <a:off x="457200" y="1143000"/>
            <a:ext cx="8229600" cy="5410200"/>
          </a:xfrm>
        </p:spPr>
        <p:txBody>
          <a:bodyPr>
            <a:normAutofit lnSpcReduction="10000"/>
          </a:bodyPr>
          <a:lstStyle/>
          <a:p>
            <a:r>
              <a:rPr lang="en-US" b="1" dirty="0" smtClean="0">
                <a:sym typeface="Wingdings" pitchFamily="2" charset="2"/>
              </a:rPr>
              <a:t>4. Harm “on account of”</a:t>
            </a:r>
            <a:endParaRPr lang="en-US" b="1" dirty="0" smtClean="0"/>
          </a:p>
          <a:p>
            <a:pPr lvl="1"/>
            <a:endParaRPr lang="en-US" dirty="0" smtClean="0"/>
          </a:p>
          <a:p>
            <a:pPr lvl="1"/>
            <a:r>
              <a:rPr lang="en-US" dirty="0" smtClean="0"/>
              <a:t>Particular Social Group</a:t>
            </a:r>
          </a:p>
          <a:p>
            <a:pPr lvl="2"/>
            <a:r>
              <a:rPr lang="en-US" dirty="0" smtClean="0"/>
              <a:t>“Immutable characteristics”</a:t>
            </a:r>
          </a:p>
          <a:p>
            <a:pPr lvl="4">
              <a:buClr>
                <a:srgbClr val="0070C0"/>
              </a:buClr>
              <a:buFont typeface="Arial" pitchFamily="34" charset="0"/>
              <a:buChar char="•"/>
            </a:pPr>
            <a:r>
              <a:rPr lang="en-US" dirty="0">
                <a:solidFill>
                  <a:schemeClr val="bg2">
                    <a:lumMod val="50000"/>
                  </a:schemeClr>
                </a:solidFill>
              </a:rPr>
              <a:t>Gender, Sexuality </a:t>
            </a:r>
          </a:p>
          <a:p>
            <a:pPr lvl="4">
              <a:buClr>
                <a:srgbClr val="0070C0"/>
              </a:buClr>
              <a:buFont typeface="Arial" pitchFamily="34" charset="0"/>
              <a:buChar char="•"/>
            </a:pPr>
            <a:r>
              <a:rPr lang="en-US" dirty="0">
                <a:solidFill>
                  <a:schemeClr val="bg2">
                    <a:lumMod val="50000"/>
                  </a:schemeClr>
                </a:solidFill>
              </a:rPr>
              <a:t> Age</a:t>
            </a:r>
          </a:p>
          <a:p>
            <a:pPr lvl="4">
              <a:buClr>
                <a:srgbClr val="0070C0"/>
              </a:buClr>
              <a:buFont typeface="Arial" pitchFamily="34" charset="0"/>
              <a:buChar char="•"/>
            </a:pPr>
            <a:r>
              <a:rPr lang="en-US" dirty="0">
                <a:solidFill>
                  <a:schemeClr val="bg2">
                    <a:lumMod val="50000"/>
                  </a:schemeClr>
                </a:solidFill>
              </a:rPr>
              <a:t> </a:t>
            </a:r>
            <a:r>
              <a:rPr lang="en-US" b="1" dirty="0">
                <a:solidFill>
                  <a:schemeClr val="bg2">
                    <a:lumMod val="50000"/>
                  </a:schemeClr>
                </a:solidFill>
              </a:rPr>
              <a:t>Nationality / Ethnicity </a:t>
            </a:r>
            <a:r>
              <a:rPr lang="en-US" dirty="0">
                <a:solidFill>
                  <a:schemeClr val="bg2">
                    <a:lumMod val="50000"/>
                  </a:schemeClr>
                </a:solidFill>
              </a:rPr>
              <a:t>/ Clan membership</a:t>
            </a:r>
          </a:p>
          <a:p>
            <a:pPr lvl="4">
              <a:buClr>
                <a:srgbClr val="0070C0"/>
              </a:buClr>
              <a:buFont typeface="Arial" pitchFamily="34" charset="0"/>
              <a:buChar char="•"/>
            </a:pPr>
            <a:r>
              <a:rPr lang="en-US" dirty="0">
                <a:solidFill>
                  <a:schemeClr val="bg2">
                    <a:lumMod val="50000"/>
                  </a:schemeClr>
                </a:solidFill>
              </a:rPr>
              <a:t> Family</a:t>
            </a:r>
          </a:p>
          <a:p>
            <a:pPr lvl="4">
              <a:buClr>
                <a:srgbClr val="0070C0"/>
              </a:buClr>
              <a:buFont typeface="Arial" pitchFamily="34" charset="0"/>
              <a:buChar char="•"/>
            </a:pPr>
            <a:r>
              <a:rPr lang="en-US" dirty="0">
                <a:solidFill>
                  <a:schemeClr val="bg2">
                    <a:lumMod val="50000"/>
                  </a:schemeClr>
                </a:solidFill>
              </a:rPr>
              <a:t> Marital / Relationship Status</a:t>
            </a:r>
          </a:p>
          <a:p>
            <a:pPr lvl="4">
              <a:buClr>
                <a:srgbClr val="0070C0"/>
              </a:buClr>
              <a:buFont typeface="Arial" pitchFamily="34" charset="0"/>
              <a:buChar char="•"/>
            </a:pPr>
            <a:r>
              <a:rPr lang="en-US" dirty="0">
                <a:solidFill>
                  <a:schemeClr val="bg2">
                    <a:lumMod val="50000"/>
                  </a:schemeClr>
                </a:solidFill>
              </a:rPr>
              <a:t> Historical Fact / Shared Past Experience </a:t>
            </a:r>
            <a:r>
              <a:rPr lang="en-US" b="1" dirty="0">
                <a:solidFill>
                  <a:schemeClr val="bg2">
                    <a:lumMod val="50000"/>
                  </a:schemeClr>
                </a:solidFill>
              </a:rPr>
              <a:t>(political opinion)</a:t>
            </a:r>
          </a:p>
          <a:p>
            <a:pPr lvl="4">
              <a:buClr>
                <a:srgbClr val="0070C0"/>
              </a:buClr>
              <a:buFont typeface="Arial" pitchFamily="34" charset="0"/>
              <a:buChar char="•"/>
            </a:pPr>
            <a:r>
              <a:rPr lang="en-US" dirty="0">
                <a:solidFill>
                  <a:schemeClr val="bg2">
                    <a:lumMod val="50000"/>
                  </a:schemeClr>
                </a:solidFill>
              </a:rPr>
              <a:t> </a:t>
            </a:r>
            <a:r>
              <a:rPr lang="en-US" b="1" dirty="0">
                <a:solidFill>
                  <a:schemeClr val="bg2">
                    <a:lumMod val="50000"/>
                  </a:schemeClr>
                </a:solidFill>
              </a:rPr>
              <a:t>Religious group </a:t>
            </a:r>
          </a:p>
          <a:p>
            <a:pPr lvl="2"/>
            <a:endParaRPr lang="en-US" dirty="0" smtClean="0"/>
          </a:p>
          <a:p>
            <a:pPr lvl="2"/>
            <a:r>
              <a:rPr lang="en-US" dirty="0" smtClean="0"/>
              <a:t>e.g. LGBT, Gender,  victims of domestic violence</a:t>
            </a:r>
          </a:p>
          <a:p>
            <a:pPr lvl="3"/>
            <a:r>
              <a:rPr lang="en-US" dirty="0" smtClean="0"/>
              <a:t>“gay men in Cuba” or “young women of the </a:t>
            </a:r>
            <a:r>
              <a:rPr lang="en-US" dirty="0" err="1" smtClean="0"/>
              <a:t>Tchamba-Kunsuntu</a:t>
            </a:r>
            <a:r>
              <a:rPr lang="en-US" dirty="0" smtClean="0"/>
              <a:t> Tribe” who oppose </a:t>
            </a:r>
            <a:r>
              <a:rPr lang="en-US" dirty="0" smtClean="0"/>
              <a:t>FGM</a:t>
            </a:r>
          </a:p>
          <a:p>
            <a:pPr lvl="3"/>
            <a:r>
              <a:rPr lang="en-US" dirty="0">
                <a:sym typeface="Wingdings" pitchFamily="2" charset="2"/>
              </a:rPr>
              <a:t>These claims are not very successful in the courts or with the administrative agency that processes asylum</a:t>
            </a:r>
          </a:p>
          <a:p>
            <a:pPr lvl="3"/>
            <a:endParaRPr lang="en-US" dirty="0" smtClean="0"/>
          </a:p>
        </p:txBody>
      </p:sp>
    </p:spTree>
    <p:extLst>
      <p:ext uri="{BB962C8B-B14F-4D97-AF65-F5344CB8AC3E}">
        <p14:creationId xmlns:p14="http://schemas.microsoft.com/office/powerpoint/2010/main" val="1200564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lvl="0"/>
            <a:r>
              <a:rPr lang="en-US" b="1" i="1" u="sng" dirty="0"/>
              <a:t>Why</a:t>
            </a:r>
            <a:r>
              <a:rPr lang="en-US" dirty="0"/>
              <a:t> do you think they did this</a:t>
            </a:r>
            <a:r>
              <a:rPr lang="en-US" dirty="0" smtClean="0"/>
              <a:t>?</a:t>
            </a:r>
            <a:endParaRPr lang="en-US" dirty="0"/>
          </a:p>
        </p:txBody>
      </p:sp>
      <p:sp>
        <p:nvSpPr>
          <p:cNvPr id="3" name="Content Placeholder 2"/>
          <p:cNvSpPr>
            <a:spLocks noGrp="1"/>
          </p:cNvSpPr>
          <p:nvPr>
            <p:ph sz="quarter" idx="1"/>
          </p:nvPr>
        </p:nvSpPr>
        <p:spPr>
          <a:xfrm>
            <a:off x="457200" y="1143000"/>
            <a:ext cx="8229600" cy="5410200"/>
          </a:xfrm>
        </p:spPr>
        <p:txBody>
          <a:bodyPr>
            <a:normAutofit/>
          </a:bodyPr>
          <a:lstStyle/>
          <a:p>
            <a:r>
              <a:rPr lang="en-US" b="1" dirty="0" smtClean="0">
                <a:sym typeface="Wingdings" pitchFamily="2" charset="2"/>
              </a:rPr>
              <a:t>4. Harm “on account of”</a:t>
            </a:r>
            <a:endParaRPr lang="en-US" b="1" dirty="0" smtClean="0"/>
          </a:p>
          <a:p>
            <a:pPr lvl="1"/>
            <a:endParaRPr lang="en-US" dirty="0" smtClean="0"/>
          </a:p>
          <a:p>
            <a:pPr lvl="1"/>
            <a:r>
              <a:rPr lang="en-US" dirty="0" smtClean="0"/>
              <a:t>Particular Social Group</a:t>
            </a:r>
          </a:p>
          <a:p>
            <a:pPr lvl="2"/>
            <a:r>
              <a:rPr lang="en-US" dirty="0" smtClean="0"/>
              <a:t>UAC’s</a:t>
            </a:r>
          </a:p>
          <a:p>
            <a:pPr lvl="3"/>
            <a:r>
              <a:rPr lang="en-US" dirty="0" smtClean="0">
                <a:sym typeface="Wingdings" pitchFamily="2" charset="2"/>
              </a:rPr>
              <a:t>Many come to U.S. fleeing from drug cartels or gangs</a:t>
            </a:r>
          </a:p>
          <a:p>
            <a:pPr lvl="3"/>
            <a:r>
              <a:rPr lang="en-US" dirty="0" smtClean="0">
                <a:sym typeface="Wingdings" pitchFamily="2" charset="2"/>
              </a:rPr>
              <a:t>These </a:t>
            </a:r>
            <a:r>
              <a:rPr lang="en-US" dirty="0">
                <a:sym typeface="Wingdings" pitchFamily="2" charset="2"/>
              </a:rPr>
              <a:t>claims are not very successful in the courts or with the administrative agency that processes </a:t>
            </a:r>
            <a:r>
              <a:rPr lang="en-US" dirty="0" smtClean="0">
                <a:sym typeface="Wingdings" pitchFamily="2" charset="2"/>
              </a:rPr>
              <a:t>asylum</a:t>
            </a:r>
          </a:p>
          <a:p>
            <a:pPr lvl="3"/>
            <a:r>
              <a:rPr lang="en-US" dirty="0" smtClean="0">
                <a:sym typeface="Wingdings" pitchFamily="2" charset="2"/>
              </a:rPr>
              <a:t>It is difficult to show what persecuted “particular group” this youth belongs to</a:t>
            </a:r>
          </a:p>
          <a:p>
            <a:pPr lvl="4"/>
            <a:r>
              <a:rPr lang="en-US" dirty="0" smtClean="0">
                <a:sym typeface="Wingdings" pitchFamily="2" charset="2"/>
              </a:rPr>
              <a:t>Age</a:t>
            </a:r>
          </a:p>
          <a:p>
            <a:pPr lvl="4"/>
            <a:r>
              <a:rPr lang="en-US" dirty="0" smtClean="0">
                <a:sym typeface="Wingdings" pitchFamily="2" charset="2"/>
              </a:rPr>
              <a:t>Rural</a:t>
            </a:r>
          </a:p>
          <a:p>
            <a:pPr lvl="4"/>
            <a:r>
              <a:rPr lang="en-US" dirty="0" smtClean="0">
                <a:sym typeface="Wingdings" pitchFamily="2" charset="2"/>
              </a:rPr>
              <a:t>Persecution of family</a:t>
            </a:r>
          </a:p>
          <a:p>
            <a:pPr lvl="3"/>
            <a:r>
              <a:rPr lang="en-US" dirty="0" smtClean="0">
                <a:sym typeface="Wingdings" pitchFamily="2" charset="2"/>
              </a:rPr>
              <a:t>It is also difficult to show that their belonging to that group is the </a:t>
            </a:r>
            <a:r>
              <a:rPr lang="en-US" i="1" dirty="0" smtClean="0">
                <a:sym typeface="Wingdings" pitchFamily="2" charset="2"/>
              </a:rPr>
              <a:t>reason</a:t>
            </a:r>
            <a:r>
              <a:rPr lang="en-US" dirty="0" smtClean="0">
                <a:sym typeface="Wingdings" pitchFamily="2" charset="2"/>
              </a:rPr>
              <a:t> why they are persecuted</a:t>
            </a:r>
          </a:p>
          <a:p>
            <a:pPr marL="1143000" lvl="4" indent="0">
              <a:buNone/>
            </a:pPr>
            <a:endParaRPr lang="en-US" dirty="0">
              <a:sym typeface="Wingdings" pitchFamily="2" charset="2"/>
            </a:endParaRPr>
          </a:p>
          <a:p>
            <a:pPr lvl="3"/>
            <a:endParaRPr lang="en-US" dirty="0" smtClean="0"/>
          </a:p>
        </p:txBody>
      </p:sp>
    </p:spTree>
    <p:extLst>
      <p:ext uri="{BB962C8B-B14F-4D97-AF65-F5344CB8AC3E}">
        <p14:creationId xmlns:p14="http://schemas.microsoft.com/office/powerpoint/2010/main" val="2695269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lvl="0"/>
            <a:r>
              <a:rPr lang="en-US" b="1" i="1" u="sng" dirty="0"/>
              <a:t>Why</a:t>
            </a:r>
            <a:r>
              <a:rPr lang="en-US" dirty="0"/>
              <a:t> do you think they did this</a:t>
            </a:r>
            <a:r>
              <a:rPr lang="en-US" dirty="0" smtClean="0"/>
              <a:t>?</a:t>
            </a:r>
            <a:endParaRPr lang="en-US" dirty="0"/>
          </a:p>
        </p:txBody>
      </p:sp>
      <p:sp>
        <p:nvSpPr>
          <p:cNvPr id="3" name="Content Placeholder 2"/>
          <p:cNvSpPr>
            <a:spLocks noGrp="1"/>
          </p:cNvSpPr>
          <p:nvPr>
            <p:ph sz="quarter" idx="1"/>
          </p:nvPr>
        </p:nvSpPr>
        <p:spPr>
          <a:xfrm>
            <a:off x="457200" y="1143000"/>
            <a:ext cx="8229600" cy="5410200"/>
          </a:xfrm>
        </p:spPr>
        <p:txBody>
          <a:bodyPr>
            <a:normAutofit/>
          </a:bodyPr>
          <a:lstStyle/>
          <a:p>
            <a:r>
              <a:rPr lang="en-US" b="1" dirty="0" smtClean="0">
                <a:sym typeface="Wingdings" pitchFamily="2" charset="2"/>
              </a:rPr>
              <a:t>4. Harm “on account of”</a:t>
            </a:r>
            <a:endParaRPr lang="en-US" b="1" dirty="0" smtClean="0"/>
          </a:p>
          <a:p>
            <a:pPr lvl="1"/>
            <a:endParaRPr lang="en-US" dirty="0" smtClean="0"/>
          </a:p>
          <a:p>
            <a:pPr lvl="1"/>
            <a:r>
              <a:rPr lang="en-US" dirty="0" smtClean="0"/>
              <a:t>Particular Social Group</a:t>
            </a:r>
          </a:p>
          <a:p>
            <a:pPr lvl="2"/>
            <a:r>
              <a:rPr lang="en-US" dirty="0" smtClean="0"/>
              <a:t>UAC’s</a:t>
            </a:r>
          </a:p>
          <a:p>
            <a:pPr lvl="3"/>
            <a:r>
              <a:rPr lang="en-US" dirty="0" smtClean="0">
                <a:sym typeface="Wingdings" pitchFamily="2" charset="2"/>
              </a:rPr>
              <a:t>Questions to as:</a:t>
            </a:r>
          </a:p>
          <a:p>
            <a:pPr lvl="4"/>
            <a:r>
              <a:rPr lang="en-US" dirty="0" smtClean="0">
                <a:sym typeface="Wingdings" pitchFamily="2" charset="2"/>
              </a:rPr>
              <a:t>Why does this person/group want to harm you?</a:t>
            </a:r>
          </a:p>
          <a:p>
            <a:pPr lvl="4"/>
            <a:r>
              <a:rPr lang="en-US" dirty="0" smtClean="0">
                <a:sym typeface="Wingdings" pitchFamily="2" charset="2"/>
              </a:rPr>
              <a:t>Who else have they harm? (family? Others similar to you?)</a:t>
            </a:r>
          </a:p>
          <a:p>
            <a:pPr lvl="4"/>
            <a:r>
              <a:rPr lang="en-US" dirty="0" smtClean="0">
                <a:sym typeface="Wingdings" pitchFamily="2" charset="2"/>
              </a:rPr>
              <a:t>Why do you believe they will harm you if you return? </a:t>
            </a:r>
          </a:p>
          <a:p>
            <a:pPr lvl="4"/>
            <a:r>
              <a:rPr lang="en-US" dirty="0" smtClean="0">
                <a:sym typeface="Wingdings" pitchFamily="2" charset="2"/>
              </a:rPr>
              <a:t>Can you think of something to ask?</a:t>
            </a:r>
          </a:p>
          <a:p>
            <a:pPr lvl="4"/>
            <a:endParaRPr lang="en-US" dirty="0" smtClean="0">
              <a:sym typeface="Wingdings" pitchFamily="2" charset="2"/>
            </a:endParaRPr>
          </a:p>
          <a:p>
            <a:pPr marL="1143000" lvl="4" indent="0">
              <a:buNone/>
            </a:pPr>
            <a:endParaRPr lang="en-US" dirty="0">
              <a:sym typeface="Wingdings" pitchFamily="2" charset="2"/>
            </a:endParaRPr>
          </a:p>
          <a:p>
            <a:pPr lvl="3"/>
            <a:endParaRPr lang="en-US" dirty="0" smtClean="0"/>
          </a:p>
        </p:txBody>
      </p:sp>
    </p:spTree>
    <p:extLst>
      <p:ext uri="{BB962C8B-B14F-4D97-AF65-F5344CB8AC3E}">
        <p14:creationId xmlns:p14="http://schemas.microsoft.com/office/powerpoint/2010/main" val="4869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Flags”</a:t>
            </a:r>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b="1" dirty="0" smtClean="0"/>
              <a:t>5. Statutory Bars</a:t>
            </a:r>
          </a:p>
          <a:p>
            <a:pPr lvl="1"/>
            <a:r>
              <a:rPr lang="en-US" b="1" dirty="0">
                <a:solidFill>
                  <a:srgbClr val="FF0000"/>
                </a:solidFill>
              </a:rPr>
              <a:t>One Year Bar</a:t>
            </a:r>
          </a:p>
          <a:p>
            <a:pPr lvl="1"/>
            <a:r>
              <a:rPr lang="en-US" dirty="0">
                <a:solidFill>
                  <a:schemeClr val="bg2">
                    <a:lumMod val="50000"/>
                  </a:schemeClr>
                </a:solidFill>
              </a:rPr>
              <a:t>Previous Asylum Denial</a:t>
            </a:r>
          </a:p>
          <a:p>
            <a:pPr lvl="1"/>
            <a:r>
              <a:rPr lang="en-US" dirty="0">
                <a:solidFill>
                  <a:schemeClr val="bg2">
                    <a:lumMod val="50000"/>
                  </a:schemeClr>
                </a:solidFill>
              </a:rPr>
              <a:t>Firm Resettlement</a:t>
            </a:r>
          </a:p>
          <a:p>
            <a:pPr lvl="1"/>
            <a:r>
              <a:rPr lang="en-US" dirty="0">
                <a:solidFill>
                  <a:schemeClr val="bg2">
                    <a:lumMod val="50000"/>
                  </a:schemeClr>
                </a:solidFill>
              </a:rPr>
              <a:t>Safe Third Country</a:t>
            </a:r>
          </a:p>
          <a:p>
            <a:pPr lvl="1"/>
            <a:r>
              <a:rPr lang="en-US" dirty="0">
                <a:solidFill>
                  <a:schemeClr val="bg2">
                    <a:lumMod val="50000"/>
                  </a:schemeClr>
                </a:solidFill>
              </a:rPr>
              <a:t>Persecution of Others</a:t>
            </a:r>
          </a:p>
          <a:p>
            <a:pPr lvl="1"/>
            <a:r>
              <a:rPr lang="en-US" dirty="0">
                <a:solidFill>
                  <a:schemeClr val="bg2">
                    <a:lumMod val="50000"/>
                  </a:schemeClr>
                </a:solidFill>
              </a:rPr>
              <a:t>Conviction of a Particularly Serious Crime</a:t>
            </a:r>
          </a:p>
          <a:p>
            <a:pPr lvl="1"/>
            <a:r>
              <a:rPr lang="en-US" dirty="0">
                <a:solidFill>
                  <a:schemeClr val="bg2">
                    <a:lumMod val="50000"/>
                  </a:schemeClr>
                </a:solidFill>
              </a:rPr>
              <a:t>Commission of a Serious Non-Political Crime </a:t>
            </a:r>
          </a:p>
          <a:p>
            <a:pPr lvl="1"/>
            <a:r>
              <a:rPr lang="en-US" dirty="0">
                <a:solidFill>
                  <a:schemeClr val="bg2">
                    <a:lumMod val="50000"/>
                  </a:schemeClr>
                </a:solidFill>
              </a:rPr>
              <a:t>Danger to U.S. Security</a:t>
            </a:r>
          </a:p>
          <a:p>
            <a:pPr lvl="1"/>
            <a:r>
              <a:rPr lang="en-US" dirty="0">
                <a:solidFill>
                  <a:schemeClr val="bg2">
                    <a:lumMod val="50000"/>
                  </a:schemeClr>
                </a:solidFill>
              </a:rPr>
              <a:t>Terrorist Activities</a:t>
            </a:r>
          </a:p>
        </p:txBody>
      </p:sp>
    </p:spTree>
    <p:extLst>
      <p:ext uri="{BB962C8B-B14F-4D97-AF65-F5344CB8AC3E}">
        <p14:creationId xmlns:p14="http://schemas.microsoft.com/office/powerpoint/2010/main" val="3938277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smtClean="0"/>
              <a:t>© 2012 Immigrant Legal Resource Center</a:t>
            </a:r>
            <a:endParaRPr lang="en-US" smtClean="0"/>
          </a:p>
          <a:p>
            <a:endParaRPr lang="en-US" dirty="0"/>
          </a:p>
        </p:txBody>
      </p:sp>
      <p:sp>
        <p:nvSpPr>
          <p:cNvPr id="5" name="Slide Number Placeholder 4"/>
          <p:cNvSpPr>
            <a:spLocks noGrp="1"/>
          </p:cNvSpPr>
          <p:nvPr>
            <p:ph type="sldNum" sz="quarter" idx="12"/>
          </p:nvPr>
        </p:nvSpPr>
        <p:spPr/>
        <p:txBody>
          <a:bodyPr/>
          <a:lstStyle/>
          <a:p>
            <a:fld id="{926970BF-FF1D-4A24-BE8D-9FF57FFBEF8B}" type="slidenum">
              <a:rPr lang="en-US" smtClean="0"/>
              <a:t>2</a:t>
            </a:fld>
            <a:endParaRPr lang="en-US"/>
          </a:p>
        </p:txBody>
      </p:sp>
      <p:pic>
        <p:nvPicPr>
          <p:cNvPr id="6" name="Picture 2" descr="S:\Marketing - Education Prog\7) Images\#logos\ILRC_Color_Circle_TRANSPAREN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00200"/>
            <a:ext cx="4376738"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457200" y="447753"/>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800" b="1" u="sng" dirty="0">
                <a:solidFill>
                  <a:srgbClr val="002060"/>
                </a:solidFill>
                <a:latin typeface="Arial" pitchFamily="34" charset="0"/>
                <a:ea typeface="ＭＳ Ｐゴシック" charset="-128"/>
                <a:cs typeface="Arial" pitchFamily="34" charset="0"/>
              </a:rPr>
              <a:t>Immigrant Legal </a:t>
            </a:r>
            <a:r>
              <a:rPr lang="en-US" sz="2800" b="1" dirty="0">
                <a:solidFill>
                  <a:srgbClr val="002060"/>
                </a:solidFill>
                <a:latin typeface="Arial" pitchFamily="34" charset="0"/>
                <a:ea typeface="ＭＳ Ｐゴシック" charset="-128"/>
                <a:cs typeface="Arial" pitchFamily="34" charset="0"/>
              </a:rPr>
              <a:t>Resource </a:t>
            </a:r>
            <a:r>
              <a:rPr lang="en-US" sz="2800" b="1" dirty="0" smtClean="0">
                <a:solidFill>
                  <a:srgbClr val="002060"/>
                </a:solidFill>
                <a:latin typeface="Arial" pitchFamily="34" charset="0"/>
                <a:ea typeface="ＭＳ Ｐゴシック" charset="-128"/>
                <a:cs typeface="Arial" pitchFamily="34" charset="0"/>
              </a:rPr>
              <a:t>Center (ILRC</a:t>
            </a:r>
            <a:r>
              <a:rPr lang="en-US" sz="2800" b="1" dirty="0">
                <a:solidFill>
                  <a:srgbClr val="002060"/>
                </a:solidFill>
                <a:latin typeface="Arial" pitchFamily="34" charset="0"/>
                <a:ea typeface="ＭＳ Ｐゴシック" charset="-128"/>
                <a:cs typeface="Arial" pitchFamily="34" charset="0"/>
              </a:rPr>
              <a:t>)</a:t>
            </a:r>
          </a:p>
        </p:txBody>
      </p:sp>
    </p:spTree>
    <p:extLst>
      <p:ext uri="{BB962C8B-B14F-4D97-AF65-F5344CB8AC3E}">
        <p14:creationId xmlns:p14="http://schemas.microsoft.com/office/powerpoint/2010/main" val="611321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Flags”</a:t>
            </a:r>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b="1" dirty="0" smtClean="0"/>
              <a:t>5. Statutory Bars</a:t>
            </a:r>
          </a:p>
          <a:p>
            <a:pPr lvl="1"/>
            <a:r>
              <a:rPr lang="en-US" sz="2400" dirty="0">
                <a:solidFill>
                  <a:schemeClr val="bg2">
                    <a:lumMod val="50000"/>
                  </a:schemeClr>
                </a:solidFill>
              </a:rPr>
              <a:t>When did you come to the US? </a:t>
            </a:r>
          </a:p>
          <a:p>
            <a:pPr lvl="2"/>
            <a:r>
              <a:rPr lang="en-US" dirty="0"/>
              <a:t>One year bar</a:t>
            </a:r>
          </a:p>
          <a:p>
            <a:pPr lvl="1"/>
            <a:r>
              <a:rPr lang="en-US" sz="2400" dirty="0">
                <a:solidFill>
                  <a:schemeClr val="bg2">
                    <a:lumMod val="50000"/>
                  </a:schemeClr>
                </a:solidFill>
              </a:rPr>
              <a:t>Did you live anywhere b/w leaving our country and coming to the US?</a:t>
            </a:r>
          </a:p>
          <a:p>
            <a:pPr lvl="2"/>
            <a:r>
              <a:rPr lang="en-US" dirty="0"/>
              <a:t>Firm resettlement</a:t>
            </a:r>
          </a:p>
          <a:p>
            <a:pPr lvl="1"/>
            <a:r>
              <a:rPr lang="en-US" sz="2400" dirty="0">
                <a:solidFill>
                  <a:schemeClr val="bg2">
                    <a:lumMod val="50000"/>
                  </a:schemeClr>
                </a:solidFill>
              </a:rPr>
              <a:t>What groups have you associated with in the past?</a:t>
            </a:r>
          </a:p>
          <a:p>
            <a:pPr lvl="2"/>
            <a:r>
              <a:rPr lang="en-US" dirty="0"/>
              <a:t>Danger to US security</a:t>
            </a:r>
          </a:p>
          <a:p>
            <a:pPr lvl="2"/>
            <a:r>
              <a:rPr lang="en-US" dirty="0"/>
              <a:t>Terrorist Activities</a:t>
            </a:r>
          </a:p>
          <a:p>
            <a:pPr lvl="1"/>
            <a:r>
              <a:rPr lang="en-US" sz="2400" dirty="0" smtClean="0">
                <a:solidFill>
                  <a:schemeClr val="bg2">
                    <a:lumMod val="50000"/>
                  </a:schemeClr>
                </a:solidFill>
              </a:rPr>
              <a:t>Criminal </a:t>
            </a:r>
            <a:r>
              <a:rPr lang="en-US" sz="2400" dirty="0">
                <a:solidFill>
                  <a:schemeClr val="bg2">
                    <a:lumMod val="50000"/>
                  </a:schemeClr>
                </a:solidFill>
              </a:rPr>
              <a:t>Activities? </a:t>
            </a:r>
          </a:p>
          <a:p>
            <a:pPr lvl="2"/>
            <a:r>
              <a:rPr lang="en-US" dirty="0" smtClean="0"/>
              <a:t>Prior convictions (In U.S. or abroad)</a:t>
            </a:r>
          </a:p>
          <a:p>
            <a:pPr lvl="3"/>
            <a:r>
              <a:rPr lang="en-US" dirty="0" smtClean="0"/>
              <a:t>Was it a political crime?</a:t>
            </a:r>
            <a:endParaRPr lang="en-US" dirty="0"/>
          </a:p>
          <a:p>
            <a:pPr lvl="2"/>
            <a:r>
              <a:rPr lang="en-US" dirty="0" smtClean="0"/>
              <a:t>Persecution </a:t>
            </a:r>
            <a:r>
              <a:rPr lang="en-US" dirty="0"/>
              <a:t>of </a:t>
            </a:r>
            <a:r>
              <a:rPr lang="en-US" dirty="0" smtClean="0"/>
              <a:t>Others</a:t>
            </a:r>
            <a:endParaRPr lang="en-US" dirty="0"/>
          </a:p>
        </p:txBody>
      </p:sp>
    </p:spTree>
    <p:extLst>
      <p:ext uri="{BB962C8B-B14F-4D97-AF65-F5344CB8AC3E}">
        <p14:creationId xmlns:p14="http://schemas.microsoft.com/office/powerpoint/2010/main" val="81285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the Right Questions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Potential asylees have often had traumatic experiences</a:t>
            </a:r>
          </a:p>
          <a:p>
            <a:pPr lvl="1"/>
            <a:r>
              <a:rPr lang="en-US" dirty="0" smtClean="0"/>
              <a:t>Others just don’t want to share extraneous personal information</a:t>
            </a:r>
          </a:p>
          <a:p>
            <a:r>
              <a:rPr lang="en-US" dirty="0" smtClean="0"/>
              <a:t>Only need enough information to make a decision</a:t>
            </a:r>
          </a:p>
          <a:p>
            <a:pPr marL="0" indent="0">
              <a:buNone/>
            </a:pPr>
            <a:endParaRPr lang="en-US" dirty="0" smtClean="0"/>
          </a:p>
          <a:p>
            <a:pPr marL="0" indent="0">
              <a:buNone/>
            </a:pPr>
            <a:r>
              <a:rPr lang="en-US" dirty="0" smtClean="0"/>
              <a:t>Empathetic, not interrogative</a:t>
            </a:r>
          </a:p>
          <a:p>
            <a:pPr lvl="1"/>
            <a:r>
              <a:rPr lang="en-US" dirty="0" smtClean="0"/>
              <a:t>Consider</a:t>
            </a:r>
          </a:p>
          <a:p>
            <a:pPr lvl="2"/>
            <a:r>
              <a:rPr lang="en-US" dirty="0" smtClean="0"/>
              <a:t>Do you have any concerns about your immigration status?</a:t>
            </a:r>
          </a:p>
          <a:p>
            <a:pPr lvl="2"/>
            <a:r>
              <a:rPr lang="en-US" dirty="0" smtClean="0"/>
              <a:t>Do you need to adjust your immigration status?</a:t>
            </a:r>
          </a:p>
          <a:p>
            <a:pPr lvl="2"/>
            <a:r>
              <a:rPr lang="en-US" dirty="0" smtClean="0"/>
              <a:t>Were you afraid to reveal your marriage?</a:t>
            </a:r>
          </a:p>
          <a:p>
            <a:pPr lvl="1"/>
            <a:r>
              <a:rPr lang="en-US" dirty="0" smtClean="0"/>
              <a:t>NOT</a:t>
            </a:r>
          </a:p>
          <a:p>
            <a:pPr lvl="2"/>
            <a:r>
              <a:rPr lang="en-US" dirty="0" smtClean="0"/>
              <a:t>So, you’re illegal right?</a:t>
            </a:r>
          </a:p>
          <a:p>
            <a:pPr lvl="2"/>
            <a:r>
              <a:rPr lang="en-US" dirty="0" smtClean="0"/>
              <a:t>Why did you lie about being married?</a:t>
            </a:r>
            <a:endParaRPr lang="en-US" dirty="0"/>
          </a:p>
        </p:txBody>
      </p:sp>
    </p:spTree>
    <p:extLst>
      <p:ext uri="{BB962C8B-B14F-4D97-AF65-F5344CB8AC3E}">
        <p14:creationId xmlns:p14="http://schemas.microsoft.com/office/powerpoint/2010/main" val="64564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v. Closed Questions</a:t>
            </a:r>
            <a:endParaRPr lang="en-US" dirty="0"/>
          </a:p>
        </p:txBody>
      </p:sp>
      <p:sp>
        <p:nvSpPr>
          <p:cNvPr id="3" name="Content Placeholder 2"/>
          <p:cNvSpPr>
            <a:spLocks noGrp="1"/>
          </p:cNvSpPr>
          <p:nvPr>
            <p:ph sz="quarter" idx="1"/>
          </p:nvPr>
        </p:nvSpPr>
        <p:spPr/>
        <p:txBody>
          <a:bodyPr/>
          <a:lstStyle/>
          <a:p>
            <a:r>
              <a:rPr lang="en-US" dirty="0"/>
              <a:t>Closed </a:t>
            </a:r>
            <a:r>
              <a:rPr lang="en-US" dirty="0">
                <a:sym typeface="Wingdings" pitchFamily="2" charset="2"/>
              </a:rPr>
              <a:t> restrictive BUT definitive</a:t>
            </a:r>
          </a:p>
          <a:p>
            <a:pPr lvl="1"/>
            <a:r>
              <a:rPr lang="en-US" dirty="0">
                <a:sym typeface="Wingdings" pitchFamily="2" charset="2"/>
              </a:rPr>
              <a:t>Are you afraid to go back to your country?</a:t>
            </a:r>
          </a:p>
          <a:p>
            <a:pPr lvl="2"/>
            <a:r>
              <a:rPr lang="en-US" dirty="0">
                <a:sym typeface="Wingdings" pitchFamily="2" charset="2"/>
              </a:rPr>
              <a:t>Yes or No</a:t>
            </a:r>
          </a:p>
          <a:p>
            <a:pPr lvl="2"/>
            <a:r>
              <a:rPr lang="en-US" dirty="0">
                <a:sym typeface="Wingdings" pitchFamily="2" charset="2"/>
              </a:rPr>
              <a:t>If no, </a:t>
            </a:r>
            <a:r>
              <a:rPr lang="en-US" dirty="0" smtClean="0">
                <a:sym typeface="Wingdings" pitchFamily="2" charset="2"/>
              </a:rPr>
              <a:t>is asylum </a:t>
            </a:r>
            <a:r>
              <a:rPr lang="en-US" dirty="0">
                <a:sym typeface="Wingdings" pitchFamily="2" charset="2"/>
              </a:rPr>
              <a:t>inquiry </a:t>
            </a:r>
            <a:r>
              <a:rPr lang="en-US" dirty="0" smtClean="0">
                <a:sym typeface="Wingdings" pitchFamily="2" charset="2"/>
              </a:rPr>
              <a:t>over? </a:t>
            </a:r>
            <a:endParaRPr lang="en-US" dirty="0">
              <a:sym typeface="Wingdings" pitchFamily="2" charset="2"/>
            </a:endParaRPr>
          </a:p>
          <a:p>
            <a:r>
              <a:rPr lang="en-US" dirty="0" smtClean="0">
                <a:sym typeface="Wingdings" pitchFamily="2" charset="2"/>
              </a:rPr>
              <a:t>Open </a:t>
            </a:r>
            <a:r>
              <a:rPr lang="en-US" dirty="0">
                <a:sym typeface="Wingdings" pitchFamily="2" charset="2"/>
              </a:rPr>
              <a:t> boundless BUT </a:t>
            </a:r>
            <a:r>
              <a:rPr lang="en-US" dirty="0" smtClean="0">
                <a:sym typeface="Wingdings" pitchFamily="2" charset="2"/>
              </a:rPr>
              <a:t>comfortable </a:t>
            </a:r>
            <a:r>
              <a:rPr lang="en-US" dirty="0">
                <a:sym typeface="Wingdings" pitchFamily="2" charset="2"/>
              </a:rPr>
              <a:t>and client </a:t>
            </a:r>
            <a:r>
              <a:rPr lang="en-US" dirty="0" smtClean="0">
                <a:sym typeface="Wingdings" pitchFamily="2" charset="2"/>
              </a:rPr>
              <a:t>driven</a:t>
            </a:r>
          </a:p>
          <a:p>
            <a:pPr lvl="1"/>
            <a:r>
              <a:rPr lang="en-US" dirty="0" smtClean="0"/>
              <a:t>What made you come to the US?</a:t>
            </a:r>
          </a:p>
          <a:p>
            <a:pPr lvl="1"/>
            <a:r>
              <a:rPr lang="en-US" dirty="0" smtClean="0"/>
              <a:t>How were you treated in you home country? </a:t>
            </a:r>
            <a:endParaRPr lang="en-US" dirty="0"/>
          </a:p>
        </p:txBody>
      </p:sp>
    </p:spTree>
    <p:extLst>
      <p:ext uri="{BB962C8B-B14F-4D97-AF65-F5344CB8AC3E}">
        <p14:creationId xmlns:p14="http://schemas.microsoft.com/office/powerpoint/2010/main" val="173520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4" name="Rectangle 3"/>
          <p:cNvSpPr/>
          <p:nvPr/>
        </p:nvSpPr>
        <p:spPr>
          <a:xfrm>
            <a:off x="304800" y="1295400"/>
            <a:ext cx="8458200" cy="3170099"/>
          </a:xfrm>
          <a:prstGeom prst="rect">
            <a:avLst/>
          </a:prstGeom>
          <a:noFill/>
        </p:spPr>
        <p:txBody>
          <a:bodyPr wrap="square" lIns="91440" tIns="45720" rIns="91440" bIns="45720">
            <a:spAutoFit/>
          </a:bodyPr>
          <a:lstStyle/>
          <a:p>
            <a:pPr marL="571500" indent="-571500">
              <a:buClr>
                <a:srgbClr val="FF9900"/>
              </a:buClr>
              <a:buFont typeface="Wingdings" pitchFamily="2" charset="2"/>
              <a:buChar char="ü"/>
            </a:pPr>
            <a:endParaRPr lang="en-US" sz="4000" dirty="0" smtClean="0">
              <a:ln w="10160">
                <a:solidFill>
                  <a:schemeClr val="accent1"/>
                </a:solidFill>
                <a:prstDash val="solid"/>
              </a:ln>
              <a:solidFill>
                <a:schemeClr val="bg2">
                  <a:lumMod val="50000"/>
                </a:schemeClr>
              </a:solidFill>
            </a:endParaRPr>
          </a:p>
          <a:p>
            <a:pPr marL="571500" indent="-571500">
              <a:buClr>
                <a:srgbClr val="FF9900"/>
              </a:buClr>
              <a:buFont typeface="Wingdings" pitchFamily="2" charset="2"/>
              <a:buChar char="ü"/>
            </a:pPr>
            <a:r>
              <a:rPr lang="en-US" sz="4000" dirty="0" smtClean="0">
                <a:ln w="10160">
                  <a:solidFill>
                    <a:schemeClr val="accent1"/>
                  </a:solidFill>
                  <a:prstDash val="solid"/>
                </a:ln>
                <a:solidFill>
                  <a:schemeClr val="bg2">
                    <a:lumMod val="50000"/>
                  </a:schemeClr>
                </a:solidFill>
              </a:rPr>
              <a:t>Fear of returning to home country</a:t>
            </a:r>
          </a:p>
          <a:p>
            <a:pPr marL="571500" indent="-571500">
              <a:buClr>
                <a:srgbClr val="FF9900"/>
              </a:buClr>
              <a:buFont typeface="Wingdings" pitchFamily="2" charset="2"/>
              <a:buChar char="ü"/>
            </a:pPr>
            <a:endParaRPr lang="en-US" sz="4000" dirty="0" smtClean="0">
              <a:ln w="10160">
                <a:solidFill>
                  <a:schemeClr val="accent1"/>
                </a:solidFill>
                <a:prstDash val="solid"/>
              </a:ln>
              <a:solidFill>
                <a:schemeClr val="bg2">
                  <a:lumMod val="50000"/>
                </a:schemeClr>
              </a:solidFill>
            </a:endParaRPr>
          </a:p>
          <a:p>
            <a:pPr marL="571500" indent="-571500">
              <a:buClr>
                <a:srgbClr val="FF9900"/>
              </a:buClr>
              <a:buFont typeface="Wingdings" pitchFamily="2" charset="2"/>
              <a:buChar char="ü"/>
            </a:pPr>
            <a:r>
              <a:rPr lang="en-US" sz="4000" dirty="0" smtClean="0">
                <a:ln w="10160">
                  <a:solidFill>
                    <a:schemeClr val="accent1"/>
                  </a:solidFill>
                  <a:prstDash val="solid"/>
                </a:ln>
                <a:solidFill>
                  <a:schemeClr val="bg2">
                    <a:lumMod val="50000"/>
                  </a:schemeClr>
                </a:solidFill>
              </a:rPr>
              <a:t>Fear due to fear of harm to life</a:t>
            </a:r>
          </a:p>
          <a:p>
            <a:pPr algn="ctr"/>
            <a:endParaRPr lang="en-US" sz="4000" cap="none" spc="0" dirty="0">
              <a:ln w="10541" cmpd="sng">
                <a:solidFill>
                  <a:schemeClr val="accent1">
                    <a:shade val="88000"/>
                    <a:satMod val="110000"/>
                  </a:schemeClr>
                </a:solidFill>
                <a:prstDash val="solid"/>
              </a:ln>
              <a:solidFill>
                <a:schemeClr val="bg2">
                  <a:lumMod val="50000"/>
                </a:schemeClr>
              </a:solidFill>
            </a:endParaRPr>
          </a:p>
        </p:txBody>
      </p:sp>
    </p:spTree>
    <p:extLst>
      <p:ext uri="{BB962C8B-B14F-4D97-AF65-F5344CB8AC3E}">
        <p14:creationId xmlns:p14="http://schemas.microsoft.com/office/powerpoint/2010/main" val="1396474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sz="quarter" idx="4294967295"/>
          </p:nvPr>
        </p:nvSpPr>
        <p:spPr>
          <a:xfrm>
            <a:off x="685800" y="1295400"/>
            <a:ext cx="7772400" cy="4876800"/>
          </a:xfrm>
        </p:spPr>
        <p:txBody>
          <a:bodyPr rtlCol="0">
            <a:normAutofit/>
          </a:bodyPr>
          <a:lstStyle/>
          <a:p>
            <a:pPr marL="508000" lvl="1" indent="-457200" fontAlgn="auto">
              <a:spcAft>
                <a:spcPts val="0"/>
              </a:spcAft>
              <a:buSzPct val="100000"/>
              <a:buFont typeface="Wingdings" pitchFamily="2" charset="2"/>
              <a:buChar char="Ø"/>
              <a:defRPr/>
            </a:pPr>
            <a:r>
              <a:rPr lang="en-US" sz="3200" dirty="0" smtClean="0">
                <a:solidFill>
                  <a:schemeClr val="accent1">
                    <a:lumMod val="75000"/>
                  </a:schemeClr>
                </a:solidFill>
              </a:rPr>
              <a:t>Credible fear (CF) referrals to the Asylum Division in fiscal year 2013 &gt; total CF referrals between 2007-2011</a:t>
            </a:r>
          </a:p>
          <a:p>
            <a:pPr marL="508000" lvl="1" indent="-457200" fontAlgn="auto">
              <a:spcAft>
                <a:spcPts val="0"/>
              </a:spcAft>
              <a:buSzPct val="100000"/>
              <a:buFont typeface="Wingdings" pitchFamily="2" charset="2"/>
              <a:buChar char="Ø"/>
              <a:defRPr/>
            </a:pPr>
            <a:endParaRPr lang="en-US" sz="3200" dirty="0" smtClean="0">
              <a:solidFill>
                <a:schemeClr val="accent1">
                  <a:lumMod val="75000"/>
                </a:schemeClr>
              </a:solidFill>
            </a:endParaRPr>
          </a:p>
          <a:p>
            <a:pPr marL="508000" lvl="1" indent="-457200" fontAlgn="auto">
              <a:spcAft>
                <a:spcPts val="0"/>
              </a:spcAft>
              <a:buSzPct val="100000"/>
              <a:buFont typeface="Wingdings" pitchFamily="2" charset="2"/>
              <a:buChar char="Ø"/>
              <a:defRPr/>
            </a:pPr>
            <a:r>
              <a:rPr lang="en-US" sz="3200" dirty="0" smtClean="0">
                <a:solidFill>
                  <a:schemeClr val="accent1">
                    <a:lumMod val="75000"/>
                  </a:schemeClr>
                </a:solidFill>
              </a:rPr>
              <a:t>2013 &gt; 2012 by more than 250%</a:t>
            </a:r>
          </a:p>
          <a:p>
            <a:pPr marL="508000" lvl="1" indent="-457200" fontAlgn="auto">
              <a:spcAft>
                <a:spcPts val="0"/>
              </a:spcAft>
              <a:buSzPct val="100000"/>
              <a:buFont typeface="Wingdings" pitchFamily="2" charset="2"/>
              <a:buChar char="Ø"/>
              <a:defRPr/>
            </a:pPr>
            <a:endParaRPr lang="en-US" sz="3200" dirty="0" smtClean="0">
              <a:solidFill>
                <a:schemeClr val="accent1">
                  <a:lumMod val="75000"/>
                </a:schemeClr>
              </a:solidFill>
            </a:endParaRPr>
          </a:p>
          <a:p>
            <a:pPr marL="44450" indent="0" fontAlgn="auto">
              <a:spcAft>
                <a:spcPts val="0"/>
              </a:spcAft>
              <a:buFont typeface="Georgia" pitchFamily="18" charset="0"/>
              <a:buNone/>
              <a:defRPr/>
            </a:pPr>
            <a:endParaRPr lang="en-US" sz="1800" dirty="0" smtClean="0">
              <a:solidFill>
                <a:srgbClr val="073C65"/>
              </a:solidFill>
            </a:endParaRPr>
          </a:p>
          <a:p>
            <a:pPr marL="44450" indent="0" fontAlgn="auto">
              <a:spcAft>
                <a:spcPts val="0"/>
              </a:spcAft>
              <a:buFont typeface="Georgia" pitchFamily="18" charset="0"/>
              <a:buNone/>
              <a:defRPr/>
            </a:pPr>
            <a:endParaRPr lang="en-US" sz="2000" dirty="0" smtClean="0"/>
          </a:p>
        </p:txBody>
      </p:sp>
      <p:sp>
        <p:nvSpPr>
          <p:cNvPr id="2" name="Footer Placeholder 1"/>
          <p:cNvSpPr>
            <a:spLocks noGrp="1"/>
          </p:cNvSpPr>
          <p:nvPr>
            <p:ph type="ftr" sz="quarter" idx="11"/>
          </p:nvPr>
        </p:nvSpPr>
        <p:spPr/>
        <p:txBody>
          <a:bodyPr/>
          <a:lstStyle/>
          <a:p>
            <a:pPr>
              <a:defRPr/>
            </a:pPr>
            <a:r>
              <a:rPr lang="fr-FR" smtClean="0"/>
              <a:t>© 2014 Immigrant Legal Resource Center</a:t>
            </a:r>
            <a:endParaRPr lang="en-US" dirty="0"/>
          </a:p>
        </p:txBody>
      </p:sp>
      <p:sp>
        <p:nvSpPr>
          <p:cNvPr id="105477" name="Rectangle 8"/>
          <p:cNvSpPr>
            <a:spLocks noChangeArrowheads="1"/>
          </p:cNvSpPr>
          <p:nvPr/>
        </p:nvSpPr>
        <p:spPr bwMode="auto">
          <a:xfrm>
            <a:off x="0" y="0"/>
            <a:ext cx="9144000" cy="838200"/>
          </a:xfrm>
          <a:prstGeom prst="rect">
            <a:avLst/>
          </a:prstGeom>
          <a:solidFill>
            <a:srgbClr val="DCE6F2"/>
          </a:solidFill>
          <a:ln w="9525">
            <a:noFill/>
            <a:miter lim="800000"/>
            <a:headEnd/>
            <a:tailEnd/>
          </a:ln>
        </p:spPr>
        <p:txBody>
          <a:bodyPr wrap="none" anchor="ctr"/>
          <a:lstStyle/>
          <a:p>
            <a:endParaRPr lang="en-US" b="0"/>
          </a:p>
        </p:txBody>
      </p:sp>
      <p:sp>
        <p:nvSpPr>
          <p:cNvPr id="6" name="Title 1"/>
          <p:cNvSpPr>
            <a:spLocks/>
          </p:cNvSpPr>
          <p:nvPr/>
        </p:nvSpPr>
        <p:spPr bwMode="auto">
          <a:xfrm>
            <a:off x="76200" y="-152400"/>
            <a:ext cx="8229600" cy="1143000"/>
          </a:xfrm>
          <a:prstGeom prst="rect">
            <a:avLst/>
          </a:prstGeom>
          <a:noFill/>
          <a:ln w="9525">
            <a:noFill/>
            <a:miter lim="800000"/>
            <a:headEnd/>
            <a:tailEnd/>
          </a:ln>
        </p:spPr>
        <p:txBody>
          <a:bodyPr anchor="ctr"/>
          <a:lstStyle/>
          <a:p>
            <a:pPr eaLnBrk="0" hangingPunct="0"/>
            <a:r>
              <a:rPr lang="en-US" sz="3600" dirty="0" smtClean="0">
                <a:solidFill>
                  <a:schemeClr val="tx2"/>
                </a:solidFill>
                <a:latin typeface="Calibri" pitchFamily="34" charset="0"/>
              </a:rPr>
              <a:t>New ADOTC on “Credible Fear”</a:t>
            </a:r>
            <a:endParaRPr lang="en-US" sz="3400" b="0" dirty="0">
              <a:solidFill>
                <a:schemeClr val="tx2"/>
              </a:solidFill>
              <a:latin typeface="Calibri" pitchFamily="34" charset="0"/>
            </a:endParaRPr>
          </a:p>
        </p:txBody>
      </p:sp>
      <p:sp>
        <p:nvSpPr>
          <p:cNvPr id="3" name="Slide Number Placeholder 2"/>
          <p:cNvSpPr>
            <a:spLocks noGrp="1"/>
          </p:cNvSpPr>
          <p:nvPr>
            <p:ph type="sldNum" sz="quarter" idx="12"/>
          </p:nvPr>
        </p:nvSpPr>
        <p:spPr/>
        <p:txBody>
          <a:bodyPr/>
          <a:lstStyle/>
          <a:p>
            <a:fld id="{926970BF-FF1D-4A24-BE8D-9FF57FFBEF8B}" type="slidenum">
              <a:rPr lang="en-US" smtClean="0"/>
              <a:t>24</a:t>
            </a:fld>
            <a:endParaRPr lang="en-US"/>
          </a:p>
        </p:txBody>
      </p:sp>
    </p:spTree>
    <p:extLst>
      <p:ext uri="{BB962C8B-B14F-4D97-AF65-F5344CB8AC3E}">
        <p14:creationId xmlns:p14="http://schemas.microsoft.com/office/powerpoint/2010/main" val="163806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sz="quarter" idx="4294967295"/>
          </p:nvPr>
        </p:nvSpPr>
        <p:spPr>
          <a:xfrm>
            <a:off x="685800" y="1295400"/>
            <a:ext cx="7772400" cy="4876800"/>
          </a:xfrm>
        </p:spPr>
        <p:txBody>
          <a:bodyPr rtlCol="0">
            <a:normAutofit/>
          </a:bodyPr>
          <a:lstStyle/>
          <a:p>
            <a:pPr marL="508000" lvl="1" indent="-457200" fontAlgn="auto">
              <a:spcAft>
                <a:spcPts val="0"/>
              </a:spcAft>
              <a:buSzPct val="100000"/>
              <a:buFont typeface="Wingdings" pitchFamily="2" charset="2"/>
              <a:buChar char="Ø"/>
              <a:defRPr/>
            </a:pPr>
            <a:r>
              <a:rPr lang="en-US" sz="2400" dirty="0" smtClean="0">
                <a:solidFill>
                  <a:schemeClr val="accent1">
                    <a:lumMod val="75000"/>
                  </a:schemeClr>
                </a:solidFill>
              </a:rPr>
              <a:t>The revised CF lesson plan “clearly states that a claim that has no possibility or only a minimal or mere possibility does not meet the ‘significant possibility’ standard” required </a:t>
            </a:r>
          </a:p>
          <a:p>
            <a:pPr marL="50800" lvl="1" indent="0" fontAlgn="auto">
              <a:spcAft>
                <a:spcPts val="0"/>
              </a:spcAft>
              <a:buSzPct val="100000"/>
              <a:buNone/>
              <a:defRPr/>
            </a:pPr>
            <a:endParaRPr lang="en-US" sz="2400" dirty="0" smtClean="0">
              <a:solidFill>
                <a:schemeClr val="accent1">
                  <a:lumMod val="75000"/>
                </a:schemeClr>
              </a:solidFill>
            </a:endParaRPr>
          </a:p>
          <a:p>
            <a:pPr marL="508000" lvl="1" indent="-457200" fontAlgn="auto">
              <a:spcAft>
                <a:spcPts val="0"/>
              </a:spcAft>
              <a:buSzPct val="100000"/>
              <a:buFont typeface="Wingdings" pitchFamily="2" charset="2"/>
              <a:buChar char="Ø"/>
              <a:defRPr/>
            </a:pPr>
            <a:r>
              <a:rPr lang="en-US" sz="2400" dirty="0" smtClean="0">
                <a:solidFill>
                  <a:schemeClr val="accent1">
                    <a:lumMod val="75000"/>
                  </a:schemeClr>
                </a:solidFill>
              </a:rPr>
              <a:t>Instructs officers to consider the role of factors such as “internal relocation” in the CR analysis</a:t>
            </a:r>
          </a:p>
          <a:p>
            <a:pPr marL="908050" lvl="2" indent="-457200">
              <a:buSzPct val="100000"/>
              <a:buFont typeface="Wingdings" pitchFamily="2" charset="2"/>
              <a:buChar char="Ø"/>
              <a:defRPr/>
            </a:pPr>
            <a:endParaRPr lang="en-US" dirty="0" smtClean="0">
              <a:solidFill>
                <a:schemeClr val="accent1">
                  <a:lumMod val="75000"/>
                </a:schemeClr>
              </a:solidFill>
            </a:endParaRPr>
          </a:p>
          <a:p>
            <a:pPr marL="508000" lvl="1" indent="-457200" fontAlgn="auto">
              <a:spcAft>
                <a:spcPts val="0"/>
              </a:spcAft>
              <a:buSzPct val="100000"/>
              <a:buFont typeface="Wingdings" pitchFamily="2" charset="2"/>
              <a:buChar char="Ø"/>
              <a:defRPr/>
            </a:pPr>
            <a:endParaRPr lang="en-US" sz="3200" dirty="0" smtClean="0">
              <a:solidFill>
                <a:schemeClr val="accent1">
                  <a:lumMod val="75000"/>
                </a:schemeClr>
              </a:solidFill>
            </a:endParaRPr>
          </a:p>
          <a:p>
            <a:pPr marL="44450" indent="0" fontAlgn="auto">
              <a:spcAft>
                <a:spcPts val="0"/>
              </a:spcAft>
              <a:buFont typeface="Georgia" pitchFamily="18" charset="0"/>
              <a:buNone/>
              <a:defRPr/>
            </a:pPr>
            <a:endParaRPr lang="en-US" sz="1800" dirty="0" smtClean="0">
              <a:solidFill>
                <a:srgbClr val="073C65"/>
              </a:solidFill>
            </a:endParaRPr>
          </a:p>
          <a:p>
            <a:pPr marL="44450" indent="0" fontAlgn="auto">
              <a:spcAft>
                <a:spcPts val="0"/>
              </a:spcAft>
              <a:buFont typeface="Georgia" pitchFamily="18" charset="0"/>
              <a:buNone/>
              <a:defRPr/>
            </a:pPr>
            <a:endParaRPr lang="en-US" sz="2000" dirty="0" smtClean="0"/>
          </a:p>
        </p:txBody>
      </p:sp>
      <p:sp>
        <p:nvSpPr>
          <p:cNvPr id="2" name="Footer Placeholder 1"/>
          <p:cNvSpPr>
            <a:spLocks noGrp="1"/>
          </p:cNvSpPr>
          <p:nvPr>
            <p:ph type="ftr" sz="quarter" idx="11"/>
          </p:nvPr>
        </p:nvSpPr>
        <p:spPr/>
        <p:txBody>
          <a:bodyPr/>
          <a:lstStyle/>
          <a:p>
            <a:pPr>
              <a:defRPr/>
            </a:pPr>
            <a:r>
              <a:rPr lang="fr-FR" smtClean="0"/>
              <a:t>© 2014 Immigrant Legal Resource Center</a:t>
            </a:r>
            <a:endParaRPr lang="en-US" dirty="0"/>
          </a:p>
        </p:txBody>
      </p:sp>
      <p:sp>
        <p:nvSpPr>
          <p:cNvPr id="105477" name="Rectangle 8"/>
          <p:cNvSpPr>
            <a:spLocks noChangeArrowheads="1"/>
          </p:cNvSpPr>
          <p:nvPr/>
        </p:nvSpPr>
        <p:spPr bwMode="auto">
          <a:xfrm>
            <a:off x="0" y="0"/>
            <a:ext cx="9144000" cy="838200"/>
          </a:xfrm>
          <a:prstGeom prst="rect">
            <a:avLst/>
          </a:prstGeom>
          <a:solidFill>
            <a:srgbClr val="DCE6F2"/>
          </a:solidFill>
          <a:ln w="9525">
            <a:noFill/>
            <a:miter lim="800000"/>
            <a:headEnd/>
            <a:tailEnd/>
          </a:ln>
        </p:spPr>
        <p:txBody>
          <a:bodyPr wrap="none" anchor="ctr"/>
          <a:lstStyle/>
          <a:p>
            <a:endParaRPr lang="en-US" b="0"/>
          </a:p>
        </p:txBody>
      </p:sp>
      <p:sp>
        <p:nvSpPr>
          <p:cNvPr id="6" name="Title 1"/>
          <p:cNvSpPr>
            <a:spLocks/>
          </p:cNvSpPr>
          <p:nvPr/>
        </p:nvSpPr>
        <p:spPr bwMode="auto">
          <a:xfrm>
            <a:off x="76200" y="-152400"/>
            <a:ext cx="8229600" cy="1143000"/>
          </a:xfrm>
          <a:prstGeom prst="rect">
            <a:avLst/>
          </a:prstGeom>
          <a:noFill/>
          <a:ln w="9525">
            <a:noFill/>
            <a:miter lim="800000"/>
            <a:headEnd/>
            <a:tailEnd/>
          </a:ln>
        </p:spPr>
        <p:txBody>
          <a:bodyPr anchor="ctr"/>
          <a:lstStyle/>
          <a:p>
            <a:pPr eaLnBrk="0" hangingPunct="0"/>
            <a:r>
              <a:rPr lang="en-US" sz="3600" dirty="0" smtClean="0">
                <a:solidFill>
                  <a:schemeClr val="tx2"/>
                </a:solidFill>
                <a:latin typeface="Calibri" pitchFamily="34" charset="0"/>
              </a:rPr>
              <a:t>New ADOTC on “Credible Fear”</a:t>
            </a:r>
            <a:endParaRPr lang="en-US" sz="3400" b="0" dirty="0">
              <a:solidFill>
                <a:schemeClr val="tx2"/>
              </a:solidFill>
              <a:latin typeface="Calibri" pitchFamily="34" charset="0"/>
            </a:endParaRPr>
          </a:p>
        </p:txBody>
      </p:sp>
      <p:sp>
        <p:nvSpPr>
          <p:cNvPr id="3" name="Slide Number Placeholder 2"/>
          <p:cNvSpPr>
            <a:spLocks noGrp="1"/>
          </p:cNvSpPr>
          <p:nvPr>
            <p:ph type="sldNum" sz="quarter" idx="12"/>
          </p:nvPr>
        </p:nvSpPr>
        <p:spPr/>
        <p:txBody>
          <a:bodyPr/>
          <a:lstStyle/>
          <a:p>
            <a:fld id="{926970BF-FF1D-4A24-BE8D-9FF57FFBEF8B}" type="slidenum">
              <a:rPr lang="en-US" smtClean="0"/>
              <a:t>25</a:t>
            </a:fld>
            <a:endParaRPr lang="en-US"/>
          </a:p>
        </p:txBody>
      </p:sp>
    </p:spTree>
    <p:extLst>
      <p:ext uri="{BB962C8B-B14F-4D97-AF65-F5344CB8AC3E}">
        <p14:creationId xmlns:p14="http://schemas.microsoft.com/office/powerpoint/2010/main" val="3144225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sz="quarter" idx="4294967295"/>
          </p:nvPr>
        </p:nvSpPr>
        <p:spPr>
          <a:xfrm>
            <a:off x="685800" y="1295400"/>
            <a:ext cx="7772400" cy="4876800"/>
          </a:xfrm>
        </p:spPr>
        <p:txBody>
          <a:bodyPr rtlCol="0">
            <a:normAutofit/>
          </a:bodyPr>
          <a:lstStyle/>
          <a:p>
            <a:pPr marL="908050" lvl="2" indent="-457200">
              <a:buSzPct val="100000"/>
              <a:buFont typeface="Wingdings" pitchFamily="2" charset="2"/>
              <a:buChar char="Ø"/>
              <a:defRPr/>
            </a:pPr>
            <a:r>
              <a:rPr lang="en-US" dirty="0" smtClean="0">
                <a:solidFill>
                  <a:schemeClr val="accent1">
                    <a:lumMod val="75000"/>
                  </a:schemeClr>
                </a:solidFill>
              </a:rPr>
              <a:t>Reference to the “significant possibility” standard is made without reconciling it with the “reasonable possibility” or “10% chance” standard required to establish a “well-founded fear” of persecution in an asylum claim under </a:t>
            </a:r>
            <a:r>
              <a:rPr lang="en-US" i="1" dirty="0">
                <a:solidFill>
                  <a:schemeClr val="accent1">
                    <a:lumMod val="75000"/>
                  </a:schemeClr>
                </a:solidFill>
              </a:rPr>
              <a:t>INS v. </a:t>
            </a:r>
            <a:r>
              <a:rPr lang="en-US" i="1" dirty="0" err="1">
                <a:solidFill>
                  <a:schemeClr val="accent1">
                    <a:lumMod val="75000"/>
                  </a:schemeClr>
                </a:solidFill>
              </a:rPr>
              <a:t>Cardoza</a:t>
            </a:r>
            <a:r>
              <a:rPr lang="en-US" i="1" dirty="0">
                <a:solidFill>
                  <a:schemeClr val="accent1">
                    <a:lumMod val="75000"/>
                  </a:schemeClr>
                </a:solidFill>
              </a:rPr>
              <a:t>-Fonseca</a:t>
            </a:r>
            <a:endParaRPr lang="en-US" dirty="0">
              <a:solidFill>
                <a:schemeClr val="accent1">
                  <a:lumMod val="75000"/>
                </a:schemeClr>
              </a:solidFill>
            </a:endParaRPr>
          </a:p>
          <a:p>
            <a:pPr marL="908050" lvl="2" indent="-457200">
              <a:buSzPct val="100000"/>
              <a:buFont typeface="Wingdings" pitchFamily="2" charset="2"/>
              <a:buChar char="Ø"/>
              <a:defRPr/>
            </a:pPr>
            <a:endParaRPr lang="en-US" dirty="0">
              <a:solidFill>
                <a:schemeClr val="accent1">
                  <a:lumMod val="75000"/>
                </a:schemeClr>
              </a:solidFill>
            </a:endParaRPr>
          </a:p>
          <a:p>
            <a:pPr marL="1365250" lvl="3" indent="-457200">
              <a:buSzPct val="100000"/>
              <a:buFont typeface="Wingdings" pitchFamily="2" charset="2"/>
              <a:buChar char="Ø"/>
              <a:defRPr/>
            </a:pPr>
            <a:r>
              <a:rPr lang="en-US" dirty="0" smtClean="0">
                <a:solidFill>
                  <a:schemeClr val="accent1">
                    <a:lumMod val="75000"/>
                  </a:schemeClr>
                </a:solidFill>
              </a:rPr>
              <a:t>States that a “</a:t>
            </a:r>
            <a:r>
              <a:rPr lang="en-US" dirty="0">
                <a:solidFill>
                  <a:schemeClr val="accent1">
                    <a:lumMod val="75000"/>
                  </a:schemeClr>
                </a:solidFill>
              </a:rPr>
              <a:t>significant possibility” &gt; “mere possibility</a:t>
            </a:r>
            <a:r>
              <a:rPr lang="en-US" dirty="0" smtClean="0">
                <a:solidFill>
                  <a:schemeClr val="accent1">
                    <a:lumMod val="75000"/>
                  </a:schemeClr>
                </a:solidFill>
              </a:rPr>
              <a:t>” but does not explain what either of these standards mean</a:t>
            </a:r>
            <a:endParaRPr lang="en-US" dirty="0">
              <a:solidFill>
                <a:schemeClr val="accent1">
                  <a:lumMod val="75000"/>
                </a:schemeClr>
              </a:solidFill>
            </a:endParaRPr>
          </a:p>
          <a:p>
            <a:pPr marL="908050" lvl="2" indent="-457200">
              <a:buSzPct val="100000"/>
              <a:buFont typeface="Wingdings" pitchFamily="2" charset="2"/>
              <a:buChar char="Ø"/>
              <a:defRPr/>
            </a:pPr>
            <a:endParaRPr lang="en-US" dirty="0" smtClean="0">
              <a:solidFill>
                <a:schemeClr val="accent1">
                  <a:lumMod val="75000"/>
                </a:schemeClr>
              </a:solidFill>
            </a:endParaRPr>
          </a:p>
          <a:p>
            <a:pPr marL="908050" lvl="2" indent="-457200">
              <a:buSzPct val="100000"/>
              <a:buFont typeface="Wingdings" pitchFamily="2" charset="2"/>
              <a:buChar char="Ø"/>
              <a:defRPr/>
            </a:pPr>
            <a:r>
              <a:rPr lang="en-US" dirty="0" smtClean="0">
                <a:solidFill>
                  <a:schemeClr val="accent1">
                    <a:lumMod val="75000"/>
                  </a:schemeClr>
                </a:solidFill>
              </a:rPr>
              <a:t>Therefore, the applicant may be held to a standard at the CF interview that is even higher than the “10% chance” standard </a:t>
            </a:r>
          </a:p>
          <a:p>
            <a:pPr marL="908050" lvl="2" indent="-457200">
              <a:buSzPct val="100000"/>
              <a:buFont typeface="Wingdings" pitchFamily="2" charset="2"/>
              <a:buChar char="Ø"/>
              <a:defRPr/>
            </a:pPr>
            <a:endParaRPr lang="en-US" dirty="0" smtClean="0">
              <a:solidFill>
                <a:schemeClr val="accent1">
                  <a:lumMod val="75000"/>
                </a:schemeClr>
              </a:solidFill>
            </a:endParaRPr>
          </a:p>
          <a:p>
            <a:pPr marL="508000" lvl="1" indent="-457200" fontAlgn="auto">
              <a:spcAft>
                <a:spcPts val="0"/>
              </a:spcAft>
              <a:buSzPct val="100000"/>
              <a:buFont typeface="Wingdings" pitchFamily="2" charset="2"/>
              <a:buChar char="Ø"/>
              <a:defRPr/>
            </a:pPr>
            <a:endParaRPr lang="en-US" sz="3200" dirty="0" smtClean="0">
              <a:solidFill>
                <a:schemeClr val="accent1">
                  <a:lumMod val="75000"/>
                </a:schemeClr>
              </a:solidFill>
            </a:endParaRPr>
          </a:p>
          <a:p>
            <a:pPr marL="44450" indent="0" fontAlgn="auto">
              <a:spcAft>
                <a:spcPts val="0"/>
              </a:spcAft>
              <a:buFont typeface="Georgia" pitchFamily="18" charset="0"/>
              <a:buNone/>
              <a:defRPr/>
            </a:pPr>
            <a:endParaRPr lang="en-US" sz="1800" dirty="0" smtClean="0">
              <a:solidFill>
                <a:srgbClr val="073C65"/>
              </a:solidFill>
            </a:endParaRPr>
          </a:p>
          <a:p>
            <a:pPr marL="44450" indent="0" fontAlgn="auto">
              <a:spcAft>
                <a:spcPts val="0"/>
              </a:spcAft>
              <a:buFont typeface="Georgia" pitchFamily="18" charset="0"/>
              <a:buNone/>
              <a:defRPr/>
            </a:pPr>
            <a:endParaRPr lang="en-US" sz="2000" dirty="0" smtClean="0"/>
          </a:p>
        </p:txBody>
      </p:sp>
      <p:sp>
        <p:nvSpPr>
          <p:cNvPr id="2" name="Footer Placeholder 1"/>
          <p:cNvSpPr>
            <a:spLocks noGrp="1"/>
          </p:cNvSpPr>
          <p:nvPr>
            <p:ph type="ftr" sz="quarter" idx="11"/>
          </p:nvPr>
        </p:nvSpPr>
        <p:spPr/>
        <p:txBody>
          <a:bodyPr/>
          <a:lstStyle/>
          <a:p>
            <a:pPr>
              <a:defRPr/>
            </a:pPr>
            <a:r>
              <a:rPr lang="fr-FR" smtClean="0"/>
              <a:t>© 2014 Immigrant Legal Resource Center</a:t>
            </a:r>
            <a:endParaRPr lang="en-US" dirty="0"/>
          </a:p>
        </p:txBody>
      </p:sp>
      <p:sp>
        <p:nvSpPr>
          <p:cNvPr id="105477" name="Rectangle 8"/>
          <p:cNvSpPr>
            <a:spLocks noChangeArrowheads="1"/>
          </p:cNvSpPr>
          <p:nvPr/>
        </p:nvSpPr>
        <p:spPr bwMode="auto">
          <a:xfrm>
            <a:off x="0" y="0"/>
            <a:ext cx="9144000" cy="838200"/>
          </a:xfrm>
          <a:prstGeom prst="rect">
            <a:avLst/>
          </a:prstGeom>
          <a:solidFill>
            <a:srgbClr val="DCE6F2"/>
          </a:solidFill>
          <a:ln w="9525">
            <a:noFill/>
            <a:miter lim="800000"/>
            <a:headEnd/>
            <a:tailEnd/>
          </a:ln>
        </p:spPr>
        <p:txBody>
          <a:bodyPr wrap="none" anchor="ctr"/>
          <a:lstStyle/>
          <a:p>
            <a:endParaRPr lang="en-US" b="0"/>
          </a:p>
        </p:txBody>
      </p:sp>
      <p:sp>
        <p:nvSpPr>
          <p:cNvPr id="6" name="Title 1"/>
          <p:cNvSpPr>
            <a:spLocks/>
          </p:cNvSpPr>
          <p:nvPr/>
        </p:nvSpPr>
        <p:spPr bwMode="auto">
          <a:xfrm>
            <a:off x="76200" y="-152400"/>
            <a:ext cx="8229600" cy="1143000"/>
          </a:xfrm>
          <a:prstGeom prst="rect">
            <a:avLst/>
          </a:prstGeom>
          <a:noFill/>
          <a:ln w="9525">
            <a:noFill/>
            <a:miter lim="800000"/>
            <a:headEnd/>
            <a:tailEnd/>
          </a:ln>
        </p:spPr>
        <p:txBody>
          <a:bodyPr anchor="ctr"/>
          <a:lstStyle/>
          <a:p>
            <a:pPr eaLnBrk="0" hangingPunct="0"/>
            <a:r>
              <a:rPr lang="en-US" sz="3600" dirty="0" smtClean="0">
                <a:solidFill>
                  <a:schemeClr val="tx2"/>
                </a:solidFill>
                <a:latin typeface="Calibri" pitchFamily="34" charset="0"/>
              </a:rPr>
              <a:t>New ADOTC on “Credible Fear”</a:t>
            </a:r>
            <a:endParaRPr lang="en-US" sz="3400" b="0" dirty="0">
              <a:solidFill>
                <a:schemeClr val="tx2"/>
              </a:solidFill>
              <a:latin typeface="Calibri" pitchFamily="34" charset="0"/>
            </a:endParaRPr>
          </a:p>
        </p:txBody>
      </p:sp>
      <p:sp>
        <p:nvSpPr>
          <p:cNvPr id="3" name="Slide Number Placeholder 2"/>
          <p:cNvSpPr>
            <a:spLocks noGrp="1"/>
          </p:cNvSpPr>
          <p:nvPr>
            <p:ph type="sldNum" sz="quarter" idx="12"/>
          </p:nvPr>
        </p:nvSpPr>
        <p:spPr/>
        <p:txBody>
          <a:bodyPr/>
          <a:lstStyle/>
          <a:p>
            <a:fld id="{926970BF-FF1D-4A24-BE8D-9FF57FFBEF8B}" type="slidenum">
              <a:rPr lang="en-US" smtClean="0"/>
              <a:t>26</a:t>
            </a:fld>
            <a:endParaRPr lang="en-US"/>
          </a:p>
        </p:txBody>
      </p:sp>
    </p:spTree>
    <p:extLst>
      <p:ext uri="{BB962C8B-B14F-4D97-AF65-F5344CB8AC3E}">
        <p14:creationId xmlns:p14="http://schemas.microsoft.com/office/powerpoint/2010/main" val="1448559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708476"/>
            <a:ext cx="6934199" cy="1702160"/>
          </a:xfrm>
          <a:solidFill>
            <a:schemeClr val="accent1">
              <a:lumMod val="20000"/>
              <a:lumOff val="80000"/>
            </a:schemeClr>
          </a:solidFill>
        </p:spPr>
        <p:txBody>
          <a:bodyPr>
            <a:normAutofit/>
          </a:bodyPr>
          <a:lstStyle/>
          <a:p>
            <a:pPr algn="ctr"/>
            <a:r>
              <a:rPr lang="en-US" dirty="0" smtClean="0"/>
              <a:t>Unaccompanied Children at the Border</a:t>
            </a:r>
            <a:endParaRPr lang="en-US" dirty="0"/>
          </a:p>
        </p:txBody>
      </p:sp>
    </p:spTree>
    <p:extLst>
      <p:ext uri="{BB962C8B-B14F-4D97-AF65-F5344CB8AC3E}">
        <p14:creationId xmlns:p14="http://schemas.microsoft.com/office/powerpoint/2010/main" val="1832400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Under the Age of 18</a:t>
            </a:r>
          </a:p>
          <a:p>
            <a:r>
              <a:rPr lang="en-US" dirty="0" smtClean="0"/>
              <a:t>No lawful immigration status in the U.S.</a:t>
            </a:r>
          </a:p>
          <a:p>
            <a:r>
              <a:rPr lang="en-US" dirty="0" smtClean="0"/>
              <a:t>Has no Parent or Legal Guardian in the Country present or available to provide care and physical custody</a:t>
            </a:r>
            <a:endParaRPr lang="en-US" dirty="0"/>
          </a:p>
        </p:txBody>
      </p:sp>
      <p:sp>
        <p:nvSpPr>
          <p:cNvPr id="2" name="Title 1"/>
          <p:cNvSpPr>
            <a:spLocks noGrp="1"/>
          </p:cNvSpPr>
          <p:nvPr>
            <p:ph type="title"/>
          </p:nvPr>
        </p:nvSpPr>
        <p:spPr/>
        <p:txBody>
          <a:bodyPr>
            <a:normAutofit/>
          </a:bodyPr>
          <a:lstStyle/>
          <a:p>
            <a:r>
              <a:rPr lang="en-US" dirty="0" smtClean="0"/>
              <a:t>“Unaccompanied Alien Child” (UAC</a:t>
            </a:r>
            <a:r>
              <a:rPr lang="en-US" dirty="0" smtClean="0"/>
              <a:t>)</a:t>
            </a:r>
            <a:br>
              <a:rPr lang="en-US" dirty="0" smtClean="0"/>
            </a:br>
            <a:r>
              <a:rPr lang="en-US" sz="2200" dirty="0">
                <a:effectLst/>
              </a:rPr>
              <a:t>6 USC 279(g)(2</a:t>
            </a:r>
            <a:r>
              <a:rPr lang="en-US" sz="2200" dirty="0" smtClean="0">
                <a:effectLst/>
              </a:rPr>
              <a:t>)</a:t>
            </a:r>
            <a:endParaRPr lang="en-US" dirty="0"/>
          </a:p>
        </p:txBody>
      </p:sp>
    </p:spTree>
    <p:extLst>
      <p:ext uri="{BB962C8B-B14F-4D97-AF65-F5344CB8AC3E}">
        <p14:creationId xmlns:p14="http://schemas.microsoft.com/office/powerpoint/2010/main" val="1893906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Violence/Civil War in Central America</a:t>
            </a:r>
          </a:p>
          <a:p>
            <a:r>
              <a:rPr lang="en-US" dirty="0" smtClean="0"/>
              <a:t>Economic Strife</a:t>
            </a:r>
          </a:p>
          <a:p>
            <a:r>
              <a:rPr lang="en-US" dirty="0" smtClean="0"/>
              <a:t>Story/Example</a:t>
            </a:r>
            <a:endParaRPr lang="en-US" dirty="0"/>
          </a:p>
        </p:txBody>
      </p:sp>
      <p:sp>
        <p:nvSpPr>
          <p:cNvPr id="2" name="Title 1"/>
          <p:cNvSpPr>
            <a:spLocks noGrp="1"/>
          </p:cNvSpPr>
          <p:nvPr>
            <p:ph type="title"/>
          </p:nvPr>
        </p:nvSpPr>
        <p:spPr/>
        <p:txBody>
          <a:bodyPr/>
          <a:lstStyle/>
          <a:p>
            <a:r>
              <a:rPr lang="en-US" dirty="0" smtClean="0"/>
              <a:t>Reasons for Leaving Home</a:t>
            </a:r>
            <a:endParaRPr lang="en-US" dirty="0"/>
          </a:p>
        </p:txBody>
      </p:sp>
    </p:spTree>
    <p:extLst>
      <p:ext uri="{BB962C8B-B14F-4D97-AF65-F5344CB8AC3E}">
        <p14:creationId xmlns:p14="http://schemas.microsoft.com/office/powerpoint/2010/main" val="340855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smtClean="0"/>
              <a:t>© 2012 Immigrant Legal Resource Center</a:t>
            </a:r>
            <a:endParaRPr lang="en-US" smtClean="0"/>
          </a:p>
          <a:p>
            <a:endParaRPr lang="en-US" dirty="0"/>
          </a:p>
        </p:txBody>
      </p:sp>
      <p:sp>
        <p:nvSpPr>
          <p:cNvPr id="5" name="Slide Number Placeholder 4"/>
          <p:cNvSpPr>
            <a:spLocks noGrp="1"/>
          </p:cNvSpPr>
          <p:nvPr>
            <p:ph type="sldNum" sz="quarter" idx="12"/>
          </p:nvPr>
        </p:nvSpPr>
        <p:spPr/>
        <p:txBody>
          <a:bodyPr/>
          <a:lstStyle/>
          <a:p>
            <a:fld id="{926970BF-FF1D-4A24-BE8D-9FF57FFBEF8B}" type="slidenum">
              <a:rPr lang="en-US" smtClean="0"/>
              <a:t>3</a:t>
            </a:fld>
            <a:endParaRPr lang="en-US"/>
          </a:p>
        </p:txBody>
      </p:sp>
      <p:sp>
        <p:nvSpPr>
          <p:cNvPr id="6" name="Rectangle 2"/>
          <p:cNvSpPr>
            <a:spLocks noGrp="1" noChangeArrowheads="1"/>
          </p:cNvSpPr>
          <p:nvPr>
            <p:ph type="title"/>
          </p:nvPr>
        </p:nvSpPr>
        <p:spPr>
          <a:xfrm>
            <a:off x="457200" y="0"/>
            <a:ext cx="8229600" cy="1143000"/>
          </a:xfrm>
        </p:spPr>
        <p:txBody>
          <a:bodyPr rtlCol="0">
            <a:normAutofit/>
          </a:bodyPr>
          <a:lstStyle/>
          <a:p>
            <a:pPr eaLnBrk="1" fontAlgn="auto" hangingPunct="1">
              <a:spcAft>
                <a:spcPts val="0"/>
              </a:spcAft>
              <a:defRPr/>
            </a:pPr>
            <a:r>
              <a:rPr lang="en-US" sz="2800" b="1" u="sng" dirty="0">
                <a:solidFill>
                  <a:srgbClr val="002060"/>
                </a:solidFill>
                <a:effectLst>
                  <a:outerShdw blurRad="38100" dist="38100" dir="2700000" algn="tl">
                    <a:srgbClr val="000000">
                      <a:alpha val="43137"/>
                    </a:srgbClr>
                  </a:outerShdw>
                </a:effectLst>
                <a:latin typeface="Arial" pitchFamily="34" charset="0"/>
                <a:ea typeface="ＭＳ Ｐゴシック" charset="-128"/>
                <a:cs typeface="Arial" pitchFamily="34" charset="0"/>
              </a:rPr>
              <a:t>ILRC Attorney of the Day </a:t>
            </a:r>
          </a:p>
        </p:txBody>
      </p:sp>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400" b="1" dirty="0">
                <a:solidFill>
                  <a:schemeClr val="accent1">
                    <a:lumMod val="75000"/>
                  </a:schemeClr>
                </a:solidFill>
                <a:ea typeface="ＭＳ Ｐゴシック" charset="-128"/>
              </a:rPr>
              <a:t>Free Attorney of the Day</a:t>
            </a:r>
          </a:p>
          <a:p>
            <a:pPr lvl="1">
              <a:defRPr/>
            </a:pPr>
            <a:r>
              <a:rPr lang="en-US" sz="2200" dirty="0">
                <a:solidFill>
                  <a:schemeClr val="tx2">
                    <a:lumMod val="60000"/>
                    <a:lumOff val="40000"/>
                  </a:schemeClr>
                </a:solidFill>
              </a:rPr>
              <a:t>IOLTA Legal Services Programs in California</a:t>
            </a:r>
          </a:p>
          <a:p>
            <a:pPr lvl="1">
              <a:defRPr/>
            </a:pPr>
            <a:r>
              <a:rPr lang="en-US" sz="2200" dirty="0">
                <a:solidFill>
                  <a:schemeClr val="tx2">
                    <a:lumMod val="60000"/>
                    <a:lumOff val="40000"/>
                  </a:schemeClr>
                </a:solidFill>
              </a:rPr>
              <a:t>All San Francisco Bay Area Non-Profits</a:t>
            </a:r>
          </a:p>
          <a:p>
            <a:pPr lvl="1">
              <a:defRPr/>
            </a:pPr>
            <a:endParaRPr lang="en-US" sz="800" dirty="0">
              <a:solidFill>
                <a:schemeClr val="tx2">
                  <a:lumMod val="60000"/>
                  <a:lumOff val="40000"/>
                </a:schemeClr>
              </a:solidFill>
            </a:endParaRPr>
          </a:p>
          <a:p>
            <a:pPr>
              <a:defRPr/>
            </a:pPr>
            <a:r>
              <a:rPr lang="en-US" sz="2400" b="1" dirty="0">
                <a:solidFill>
                  <a:schemeClr val="accent1">
                    <a:lumMod val="75000"/>
                  </a:schemeClr>
                </a:solidFill>
                <a:ea typeface="ＭＳ Ｐゴシック" charset="-128"/>
              </a:rPr>
              <a:t>Other Attorney of the Day</a:t>
            </a:r>
          </a:p>
          <a:p>
            <a:pPr lvl="1">
              <a:defRPr/>
            </a:pPr>
            <a:r>
              <a:rPr lang="en-US" sz="2200" dirty="0">
                <a:solidFill>
                  <a:schemeClr val="tx2">
                    <a:lumMod val="60000"/>
                    <a:lumOff val="40000"/>
                  </a:schemeClr>
                </a:solidFill>
              </a:rPr>
              <a:t>Hourly rate pro-rated to the minute, or</a:t>
            </a:r>
          </a:p>
          <a:p>
            <a:pPr lvl="1">
              <a:defRPr/>
            </a:pPr>
            <a:r>
              <a:rPr lang="en-US" sz="2200" dirty="0">
                <a:solidFill>
                  <a:schemeClr val="tx2">
                    <a:lumMod val="60000"/>
                    <a:lumOff val="40000"/>
                  </a:schemeClr>
                </a:solidFill>
              </a:rPr>
              <a:t>One-time consultation fee </a:t>
            </a:r>
          </a:p>
        </p:txBody>
      </p:sp>
    </p:spTree>
    <p:extLst>
      <p:ext uri="{BB962C8B-B14F-4D97-AF65-F5344CB8AC3E}">
        <p14:creationId xmlns:p14="http://schemas.microsoft.com/office/powerpoint/2010/main" val="705729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2008 legislation that established protections for UACs from non-contiguous countries, including:</a:t>
            </a:r>
          </a:p>
          <a:p>
            <a:pPr lvl="1"/>
            <a:r>
              <a:rPr lang="en-US" dirty="0" smtClean="0"/>
              <a:t>Non-adversarial adjudication of UAC asylum claims</a:t>
            </a:r>
          </a:p>
          <a:p>
            <a:pPr lvl="1"/>
            <a:r>
              <a:rPr lang="en-US" dirty="0" smtClean="0"/>
              <a:t>Access to legal services through pro bono legal representatives</a:t>
            </a:r>
          </a:p>
          <a:p>
            <a:pPr lvl="1"/>
            <a:r>
              <a:rPr lang="en-US" dirty="0" smtClean="0"/>
              <a:t>Safe repatriation to country of origin</a:t>
            </a:r>
            <a:endParaRPr lang="en-US" dirty="0"/>
          </a:p>
        </p:txBody>
      </p:sp>
      <p:sp>
        <p:nvSpPr>
          <p:cNvPr id="2" name="Title 1"/>
          <p:cNvSpPr>
            <a:spLocks noGrp="1"/>
          </p:cNvSpPr>
          <p:nvPr>
            <p:ph type="title"/>
          </p:nvPr>
        </p:nvSpPr>
        <p:spPr/>
        <p:txBody>
          <a:bodyPr>
            <a:normAutofit fontScale="90000"/>
          </a:bodyPr>
          <a:lstStyle/>
          <a:p>
            <a:r>
              <a:rPr lang="en-US" dirty="0" smtClean="0"/>
              <a:t>Trafficking Victims Protection Reauthorization Act (TVPRA)</a:t>
            </a:r>
            <a:endParaRPr lang="en-US" dirty="0"/>
          </a:p>
        </p:txBody>
      </p:sp>
    </p:spTree>
    <p:extLst>
      <p:ext uri="{BB962C8B-B14F-4D97-AF65-F5344CB8AC3E}">
        <p14:creationId xmlns:p14="http://schemas.microsoft.com/office/powerpoint/2010/main" val="259629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Asylum</a:t>
            </a:r>
          </a:p>
          <a:p>
            <a:r>
              <a:rPr lang="en-US" dirty="0" smtClean="0"/>
              <a:t>SIJS</a:t>
            </a:r>
          </a:p>
          <a:p>
            <a:r>
              <a:rPr lang="en-US" dirty="0" smtClean="0"/>
              <a:t>T/U Visa</a:t>
            </a:r>
            <a:endParaRPr lang="en-US" dirty="0"/>
          </a:p>
        </p:txBody>
      </p:sp>
      <p:sp>
        <p:nvSpPr>
          <p:cNvPr id="3" name="Title 2"/>
          <p:cNvSpPr>
            <a:spLocks noGrp="1"/>
          </p:cNvSpPr>
          <p:nvPr>
            <p:ph type="title"/>
          </p:nvPr>
        </p:nvSpPr>
        <p:spPr/>
        <p:txBody>
          <a:bodyPr>
            <a:normAutofit fontScale="90000"/>
          </a:bodyPr>
          <a:lstStyle/>
          <a:p>
            <a:r>
              <a:rPr lang="en-US" dirty="0" smtClean="0"/>
              <a:t>Possible Immigration Relief for these Children</a:t>
            </a:r>
            <a:endParaRPr lang="en-US" dirty="0"/>
          </a:p>
        </p:txBody>
      </p:sp>
    </p:spTree>
    <p:extLst>
      <p:ext uri="{BB962C8B-B14F-4D97-AF65-F5344CB8AC3E}">
        <p14:creationId xmlns:p14="http://schemas.microsoft.com/office/powerpoint/2010/main" val="3209992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UACs and families are now prioritized for expedited removal, over all other deportable groups,</a:t>
            </a:r>
          </a:p>
          <a:p>
            <a:r>
              <a:rPr lang="en-US" dirty="0" smtClean="0"/>
              <a:t>Processing timeline after apprehension</a:t>
            </a:r>
          </a:p>
          <a:p>
            <a:r>
              <a:rPr lang="en-US" dirty="0" smtClean="0"/>
              <a:t>Proposed Legislation</a:t>
            </a:r>
            <a:endParaRPr lang="en-US" dirty="0"/>
          </a:p>
        </p:txBody>
      </p:sp>
      <p:sp>
        <p:nvSpPr>
          <p:cNvPr id="3" name="Title 2"/>
          <p:cNvSpPr>
            <a:spLocks noGrp="1"/>
          </p:cNvSpPr>
          <p:nvPr>
            <p:ph type="title"/>
          </p:nvPr>
        </p:nvSpPr>
        <p:spPr/>
        <p:txBody>
          <a:bodyPr/>
          <a:lstStyle/>
          <a:p>
            <a:r>
              <a:rPr lang="en-US" dirty="0" smtClean="0"/>
              <a:t>Expedited Removal of UACs</a:t>
            </a:r>
            <a:endParaRPr lang="en-US" dirty="0"/>
          </a:p>
        </p:txBody>
      </p:sp>
    </p:spTree>
    <p:extLst>
      <p:ext uri="{BB962C8B-B14F-4D97-AF65-F5344CB8AC3E}">
        <p14:creationId xmlns:p14="http://schemas.microsoft.com/office/powerpoint/2010/main" val="2391547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Rectangle 3"/>
          <p:cNvSpPr/>
          <p:nvPr/>
        </p:nvSpPr>
        <p:spPr>
          <a:xfrm>
            <a:off x="2971800" y="2967334"/>
            <a:ext cx="2895600" cy="1569660"/>
          </a:xfrm>
          <a:prstGeom prst="rect">
            <a:avLst/>
          </a:prstGeom>
          <a:noFill/>
        </p:spPr>
        <p:txBody>
          <a:bodyPr wrap="squar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701825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smtClean="0"/>
              <a:t>© 2012 Immigrant Legal Resource Center</a:t>
            </a:r>
            <a:endParaRPr lang="en-US" smtClean="0"/>
          </a:p>
          <a:p>
            <a:endParaRPr lang="en-US" dirty="0"/>
          </a:p>
        </p:txBody>
      </p:sp>
      <p:sp>
        <p:nvSpPr>
          <p:cNvPr id="5" name="Slide Number Placeholder 4"/>
          <p:cNvSpPr>
            <a:spLocks noGrp="1"/>
          </p:cNvSpPr>
          <p:nvPr>
            <p:ph type="sldNum" sz="quarter" idx="12"/>
          </p:nvPr>
        </p:nvSpPr>
        <p:spPr/>
        <p:txBody>
          <a:bodyPr/>
          <a:lstStyle/>
          <a:p>
            <a:fld id="{926970BF-FF1D-4A24-BE8D-9FF57FFBEF8B}" type="slidenum">
              <a:rPr lang="en-US" smtClean="0"/>
              <a:t>4</a:t>
            </a:fld>
            <a:endParaRPr lang="en-US"/>
          </a:p>
        </p:txBody>
      </p:sp>
      <p:sp>
        <p:nvSpPr>
          <p:cNvPr id="9" name="Rectangle 2"/>
          <p:cNvSpPr>
            <a:spLocks noGrp="1" noChangeArrowheads="1"/>
          </p:cNvSpPr>
          <p:nvPr>
            <p:ph type="title"/>
          </p:nvPr>
        </p:nvSpPr>
        <p:spPr>
          <a:xfrm>
            <a:off x="429087" y="-37730"/>
            <a:ext cx="8229600" cy="1143000"/>
          </a:xfrm>
        </p:spPr>
        <p:txBody>
          <a:bodyPr rtlCol="0">
            <a:normAutofit/>
          </a:bodyPr>
          <a:lstStyle/>
          <a:p>
            <a:pPr eaLnBrk="1" fontAlgn="auto" hangingPunct="1">
              <a:spcAft>
                <a:spcPts val="0"/>
              </a:spcAft>
              <a:defRPr/>
            </a:pPr>
            <a:r>
              <a:rPr lang="en-US" sz="2800" b="1" u="sng" dirty="0">
                <a:solidFill>
                  <a:srgbClr val="002060"/>
                </a:solidFill>
                <a:latin typeface="Arial" pitchFamily="34" charset="0"/>
                <a:ea typeface="ＭＳ Ｐゴシック" charset="-128"/>
                <a:cs typeface="Arial" pitchFamily="34" charset="0"/>
              </a:rPr>
              <a:t>ILRC Attorney of the Day</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400" dirty="0" smtClean="0">
                <a:solidFill>
                  <a:srgbClr val="0070C0"/>
                </a:solidFill>
              </a:rPr>
              <a:t>Mon-Thu </a:t>
            </a:r>
            <a:endParaRPr lang="en-US" sz="2400" dirty="0" smtClean="0">
              <a:solidFill>
                <a:srgbClr val="0070C0"/>
              </a:solidFill>
            </a:endParaRPr>
          </a:p>
          <a:p>
            <a:pPr>
              <a:defRPr/>
            </a:pPr>
            <a:r>
              <a:rPr lang="en-US" sz="2400" dirty="0" smtClean="0">
                <a:solidFill>
                  <a:srgbClr val="0070C0"/>
                </a:solidFill>
              </a:rPr>
              <a:t>Email</a:t>
            </a:r>
            <a:r>
              <a:rPr lang="en-US" sz="2400" dirty="0" smtClean="0">
                <a:solidFill>
                  <a:srgbClr val="0070C0"/>
                </a:solidFill>
              </a:rPr>
              <a:t>: </a:t>
            </a:r>
            <a:r>
              <a:rPr lang="en-US" sz="2400" dirty="0" smtClean="0">
                <a:solidFill>
                  <a:srgbClr val="0070C0"/>
                </a:solidFill>
                <a:hlinkClick r:id="rId2"/>
              </a:rPr>
              <a:t>aod@ilrc.org</a:t>
            </a:r>
            <a:endParaRPr lang="en-US" sz="2400" dirty="0" smtClean="0">
              <a:solidFill>
                <a:srgbClr val="0070C0"/>
              </a:solidFill>
            </a:endParaRPr>
          </a:p>
          <a:p>
            <a:pPr>
              <a:defRPr/>
            </a:pPr>
            <a:r>
              <a:rPr lang="en-US" sz="2400" dirty="0" smtClean="0">
                <a:solidFill>
                  <a:srgbClr val="0070C0"/>
                </a:solidFill>
              </a:rPr>
              <a:t>Website</a:t>
            </a:r>
            <a:r>
              <a:rPr lang="en-US" sz="2400" dirty="0" smtClean="0">
                <a:solidFill>
                  <a:srgbClr val="0070C0"/>
                </a:solidFill>
              </a:rPr>
              <a:t>: www.ilrc.org</a:t>
            </a:r>
          </a:p>
        </p:txBody>
      </p:sp>
    </p:spTree>
    <p:extLst>
      <p:ext uri="{BB962C8B-B14F-4D97-AF65-F5344CB8AC3E}">
        <p14:creationId xmlns:p14="http://schemas.microsoft.com/office/powerpoint/2010/main" val="3252301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smtClean="0"/>
              <a:t>© 2012 Immigrant Legal Resource Center</a:t>
            </a:r>
            <a:endParaRPr lang="en-US" smtClean="0"/>
          </a:p>
          <a:p>
            <a:endParaRPr lang="en-US" dirty="0"/>
          </a:p>
        </p:txBody>
      </p:sp>
      <p:sp>
        <p:nvSpPr>
          <p:cNvPr id="5" name="Slide Number Placeholder 4"/>
          <p:cNvSpPr>
            <a:spLocks noGrp="1"/>
          </p:cNvSpPr>
          <p:nvPr>
            <p:ph type="sldNum" sz="quarter" idx="12"/>
          </p:nvPr>
        </p:nvSpPr>
        <p:spPr/>
        <p:txBody>
          <a:bodyPr/>
          <a:lstStyle/>
          <a:p>
            <a:fld id="{926970BF-FF1D-4A24-BE8D-9FF57FFBEF8B}" type="slidenum">
              <a:rPr lang="en-US" smtClean="0"/>
              <a:t>5</a:t>
            </a:fld>
            <a:endParaRPr lang="en-US" dirty="0"/>
          </a:p>
        </p:txBody>
      </p:sp>
      <p:sp>
        <p:nvSpPr>
          <p:cNvPr id="6" name="Rectangle 2"/>
          <p:cNvSpPr>
            <a:spLocks noGrp="1" noChangeArrowheads="1"/>
          </p:cNvSpPr>
          <p:nvPr>
            <p:ph type="title"/>
          </p:nvPr>
        </p:nvSpPr>
        <p:spPr>
          <a:xfrm>
            <a:off x="762000" y="-76200"/>
            <a:ext cx="8229600" cy="1143000"/>
          </a:xfrm>
        </p:spPr>
        <p:txBody>
          <a:bodyPr rtlCol="0">
            <a:noAutofit/>
          </a:bodyPr>
          <a:lstStyle/>
          <a:p>
            <a:pPr>
              <a:defRPr/>
            </a:pPr>
            <a:r>
              <a:rPr lang="en-US" sz="3200" u="sng" dirty="0"/>
              <a:t>Essentials of Asylum Law: </a:t>
            </a:r>
            <a:r>
              <a:rPr lang="en-US" sz="3200" u="sng" dirty="0" smtClean="0">
                <a:solidFill>
                  <a:srgbClr val="002060"/>
                </a:solidFill>
                <a:effectLst>
                  <a:outerShdw blurRad="38100" dist="38100" dir="2700000" algn="tl">
                    <a:srgbClr val="000000">
                      <a:alpha val="43137"/>
                    </a:srgbClr>
                  </a:outerShdw>
                </a:effectLst>
                <a:ea typeface="ＭＳ Ｐゴシック" charset="-128"/>
                <a:cs typeface="Calibri" pitchFamily="34" charset="0"/>
              </a:rPr>
              <a:t>Publication</a:t>
            </a:r>
            <a:endParaRPr lang="en-US" sz="3600" u="sng" dirty="0">
              <a:solidFill>
                <a:srgbClr val="002060"/>
              </a:solidFill>
              <a:effectLst>
                <a:outerShdw blurRad="38100" dist="38100" dir="2700000" algn="tl">
                  <a:srgbClr val="000000">
                    <a:alpha val="43137"/>
                  </a:srgbClr>
                </a:outerShdw>
              </a:effectLst>
              <a:ea typeface="ＭＳ Ｐゴシック" charset="-128"/>
              <a:cs typeface="Calibri" pitchFamily="34" charset="0"/>
            </a:endParaRPr>
          </a:p>
        </p:txBody>
      </p:sp>
      <p:sp>
        <p:nvSpPr>
          <p:cNvPr id="7" name="Rectangle 3"/>
          <p:cNvSpPr txBox="1">
            <a:spLocks noChangeArrowheads="1"/>
          </p:cNvSpPr>
          <p:nvPr/>
        </p:nvSpPr>
        <p:spPr>
          <a:xfrm>
            <a:off x="609600" y="1646238"/>
            <a:ext cx="7924800" cy="48307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a:solidFill>
                  <a:srgbClr val="C00000"/>
                </a:solidFill>
                <a:ea typeface="ＭＳ Ｐゴシック" charset="-128"/>
              </a:rPr>
              <a:t>Essentials of Asylum Law: </a:t>
            </a:r>
            <a:endParaRPr lang="en-US" sz="2400" b="1" dirty="0" smtClean="0">
              <a:solidFill>
                <a:srgbClr val="C00000"/>
              </a:solidFill>
              <a:ea typeface="ＭＳ Ｐゴシック" charset="-128"/>
            </a:endParaRPr>
          </a:p>
          <a:p>
            <a:endParaRPr lang="en-US" sz="1800" dirty="0" smtClean="0"/>
          </a:p>
          <a:p>
            <a:r>
              <a:rPr lang="en-US" sz="1800" dirty="0" smtClean="0"/>
              <a:t>The </a:t>
            </a:r>
            <a:r>
              <a:rPr lang="en-US" sz="1800" dirty="0"/>
              <a:t>second edition of this comprehensive survey of the basic elements of asylum law now includes a thorough overview of asylum procedure, complete with practice tips for preparing and presenting an asylum claim. This publication is intended for advocates who want to understand the law and are new to representing asylum clients, as well as for seasoned practitioners needing a thorough review of current standards.</a:t>
            </a:r>
            <a:endParaRPr lang="en-US" sz="1800" dirty="0" smtClean="0"/>
          </a:p>
          <a:p>
            <a:pPr>
              <a:defRPr/>
            </a:pPr>
            <a:endParaRPr lang="en-US" sz="1800" dirty="0" smtClean="0"/>
          </a:p>
          <a:p>
            <a:pPr>
              <a:defRPr/>
            </a:pPr>
            <a:r>
              <a:rPr lang="en-US" sz="1800" dirty="0" smtClean="0"/>
              <a:t>Combining </a:t>
            </a:r>
            <a:r>
              <a:rPr lang="en-US" sz="1800" dirty="0"/>
              <a:t>up-to-date case law, cutting edge legal arguments on currently developing issues and decades of expertise from accomplished practitioners who have successfully represented clients through the </a:t>
            </a:r>
            <a:r>
              <a:rPr lang="en-US" sz="1800" dirty="0" smtClean="0"/>
              <a:t>years.</a:t>
            </a:r>
            <a:endParaRPr lang="en-US" sz="1800" dirty="0" smtClean="0"/>
          </a:p>
          <a:p>
            <a:pPr>
              <a:defRPr/>
            </a:pPr>
            <a:endParaRPr lang="en-US" sz="1800" dirty="0" smtClean="0">
              <a:solidFill>
                <a:schemeClr val="tx2">
                  <a:lumMod val="60000"/>
                  <a:lumOff val="40000"/>
                </a:schemeClr>
              </a:solidFill>
              <a:ea typeface="ＭＳ Ｐゴシック" charset="-128"/>
            </a:endParaRPr>
          </a:p>
        </p:txBody>
      </p:sp>
    </p:spTree>
    <p:extLst>
      <p:ext uri="{BB962C8B-B14F-4D97-AF65-F5344CB8AC3E}">
        <p14:creationId xmlns:p14="http://schemas.microsoft.com/office/powerpoint/2010/main" val="3672216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990600"/>
          </a:xfrm>
        </p:spPr>
        <p:txBody>
          <a:bodyPr>
            <a:noAutofit/>
          </a:bodyPr>
          <a:lstStyle/>
          <a:p>
            <a:pPr eaLnBrk="0" fontAlgn="base" hangingPunct="0">
              <a:spcAft>
                <a:spcPct val="0"/>
              </a:spcAft>
              <a:defRPr/>
            </a:pPr>
            <a:r>
              <a:rPr lang="en-US" u="sng" dirty="0"/>
              <a:t>Definition of a Refugee</a:t>
            </a:r>
            <a:r>
              <a:rPr lang="en-US" sz="3500" b="1" u="sng" dirty="0" smtClean="0">
                <a:effectLst/>
              </a:rPr>
              <a:t/>
            </a:r>
            <a:br>
              <a:rPr lang="en-US" sz="3500" b="1" u="sng" dirty="0" smtClean="0">
                <a:effectLst/>
              </a:rPr>
            </a:br>
            <a:r>
              <a:rPr lang="en-US" sz="2400" u="sng" dirty="0">
                <a:solidFill>
                  <a:schemeClr val="accent6">
                    <a:lumMod val="75000"/>
                  </a:schemeClr>
                </a:solidFill>
                <a:effectLst/>
              </a:rPr>
              <a:t>INA §101(a)(42</a:t>
            </a:r>
            <a:r>
              <a:rPr lang="en-US" sz="2400" u="sng" dirty="0" smtClean="0">
                <a:solidFill>
                  <a:schemeClr val="accent6">
                    <a:lumMod val="75000"/>
                  </a:schemeClr>
                </a:solidFill>
                <a:effectLst/>
              </a:rPr>
              <a:t>)</a:t>
            </a:r>
            <a:endParaRPr lang="en-US" sz="2400" u="sng" dirty="0">
              <a:solidFill>
                <a:schemeClr val="accent6">
                  <a:lumMod val="75000"/>
                </a:schemeClr>
              </a:solidFill>
              <a:effectLst/>
            </a:endParaRPr>
          </a:p>
        </p:txBody>
      </p:sp>
      <p:sp>
        <p:nvSpPr>
          <p:cNvPr id="3" name="Content Placeholder 2"/>
          <p:cNvSpPr>
            <a:spLocks noGrp="1"/>
          </p:cNvSpPr>
          <p:nvPr>
            <p:ph idx="1"/>
          </p:nvPr>
        </p:nvSpPr>
        <p:spPr>
          <a:xfrm>
            <a:off x="589961" y="1524000"/>
            <a:ext cx="7696200" cy="4800600"/>
          </a:xfrm>
          <a:solidFill>
            <a:schemeClr val="accent1">
              <a:lumMod val="20000"/>
              <a:lumOff val="80000"/>
            </a:schemeClr>
          </a:solidFill>
        </p:spPr>
        <p:txBody>
          <a:bodyPr>
            <a:normAutofit fontScale="92500" lnSpcReduction="10000"/>
          </a:bodyPr>
          <a:lstStyle/>
          <a:p>
            <a:pPr marL="0" indent="0">
              <a:buNone/>
            </a:pPr>
            <a:r>
              <a:rPr lang="en-US" sz="2400" dirty="0" smtClean="0">
                <a:solidFill>
                  <a:schemeClr val="tx2">
                    <a:lumMod val="75000"/>
                  </a:schemeClr>
                </a:solidFill>
              </a:rPr>
              <a:t>Any </a:t>
            </a:r>
            <a:r>
              <a:rPr lang="en-US" sz="2400" dirty="0">
                <a:solidFill>
                  <a:schemeClr val="tx2">
                    <a:lumMod val="75000"/>
                  </a:schemeClr>
                </a:solidFill>
              </a:rPr>
              <a:t>person who . </a:t>
            </a:r>
            <a:r>
              <a:rPr lang="en-US" sz="2400" dirty="0" smtClean="0">
                <a:solidFill>
                  <a:schemeClr val="tx2">
                    <a:lumMod val="75000"/>
                  </a:schemeClr>
                </a:solidFill>
              </a:rPr>
              <a:t>. . </a:t>
            </a:r>
          </a:p>
          <a:p>
            <a:pPr marL="0" indent="0">
              <a:buNone/>
            </a:pPr>
            <a:endParaRPr lang="en-US" sz="2400" dirty="0">
              <a:solidFill>
                <a:schemeClr val="tx2">
                  <a:lumMod val="75000"/>
                </a:schemeClr>
              </a:solidFill>
            </a:endParaRPr>
          </a:p>
          <a:p>
            <a:pPr marL="0" indent="0">
              <a:buNone/>
            </a:pPr>
            <a:endParaRPr lang="en-US" sz="2400" dirty="0" smtClean="0">
              <a:solidFill>
                <a:schemeClr val="tx2">
                  <a:lumMod val="75000"/>
                </a:schemeClr>
              </a:solidFill>
            </a:endParaRPr>
          </a:p>
          <a:p>
            <a:pPr marL="0" indent="0">
              <a:buNone/>
            </a:pPr>
            <a:endParaRPr lang="en-US" sz="2400" dirty="0">
              <a:solidFill>
                <a:schemeClr val="tx2">
                  <a:lumMod val="75000"/>
                </a:schemeClr>
              </a:solidFill>
            </a:endParaRPr>
          </a:p>
          <a:p>
            <a:pPr marL="0" indent="0">
              <a:buNone/>
            </a:pPr>
            <a:endParaRPr lang="en-US" sz="2400" dirty="0" smtClean="0">
              <a:solidFill>
                <a:schemeClr val="tx2">
                  <a:lumMod val="75000"/>
                </a:schemeClr>
              </a:solidFill>
            </a:endParaRPr>
          </a:p>
          <a:p>
            <a:pPr marL="0" indent="0">
              <a:buNone/>
            </a:pPr>
            <a:endParaRPr lang="en-US" sz="2400" dirty="0">
              <a:solidFill>
                <a:schemeClr val="tx2">
                  <a:lumMod val="75000"/>
                </a:schemeClr>
              </a:solidFill>
            </a:endParaRPr>
          </a:p>
          <a:p>
            <a:pPr marL="0" indent="0">
              <a:buNone/>
            </a:pPr>
            <a:endParaRPr lang="en-US" sz="2400" dirty="0" smtClean="0">
              <a:solidFill>
                <a:schemeClr val="tx2">
                  <a:lumMod val="75000"/>
                </a:schemeClr>
              </a:solidFill>
            </a:endParaRPr>
          </a:p>
          <a:p>
            <a:pPr marL="0" indent="0">
              <a:buNone/>
            </a:pPr>
            <a:endParaRPr lang="en-US" sz="2400" dirty="0">
              <a:solidFill>
                <a:schemeClr val="tx2">
                  <a:lumMod val="75000"/>
                </a:schemeClr>
              </a:solidFill>
            </a:endParaRPr>
          </a:p>
          <a:p>
            <a:pPr marL="0" indent="0">
              <a:buNone/>
            </a:pPr>
            <a:endParaRPr lang="en-US" sz="2400" dirty="0" smtClean="0">
              <a:solidFill>
                <a:schemeClr val="tx2">
                  <a:lumMod val="75000"/>
                </a:schemeClr>
              </a:solidFill>
            </a:endParaRPr>
          </a:p>
          <a:p>
            <a:pPr marL="0" indent="0">
              <a:buNone/>
            </a:pPr>
            <a:endParaRPr lang="en-US" sz="2400" dirty="0" smtClean="0">
              <a:solidFill>
                <a:schemeClr val="tx2">
                  <a:lumMod val="75000"/>
                </a:schemeClr>
              </a:solidFill>
            </a:endParaRPr>
          </a:p>
          <a:p>
            <a:pPr marL="0" indent="0">
              <a:buNone/>
            </a:pPr>
            <a:r>
              <a:rPr lang="en-US" sz="2400" i="1" dirty="0">
                <a:solidFill>
                  <a:schemeClr val="accent5">
                    <a:lumMod val="50000"/>
                  </a:schemeClr>
                </a:solidFill>
              </a:rPr>
              <a:t>Article 1 of the </a:t>
            </a:r>
            <a:r>
              <a:rPr lang="en-US" sz="2400" i="1" dirty="0">
                <a:solidFill>
                  <a:srgbClr val="FF8021"/>
                </a:solidFill>
              </a:rPr>
              <a:t>1951 Convention relating to the Status of Refugees</a:t>
            </a:r>
            <a:r>
              <a:rPr lang="en-US" sz="2400" i="1" dirty="0">
                <a:solidFill>
                  <a:srgbClr val="0C779D"/>
                </a:solidFill>
              </a:rPr>
              <a:t>  </a:t>
            </a:r>
            <a:r>
              <a:rPr lang="en-US" sz="2400" i="1" dirty="0" smtClean="0">
                <a:solidFill>
                  <a:schemeClr val="accent5">
                    <a:lumMod val="50000"/>
                  </a:schemeClr>
                </a:solidFill>
              </a:rPr>
              <a:t>(PSG </a:t>
            </a:r>
            <a:r>
              <a:rPr lang="en-US" sz="2400" i="1" dirty="0">
                <a:solidFill>
                  <a:schemeClr val="accent5">
                    <a:lumMod val="50000"/>
                  </a:schemeClr>
                </a:solidFill>
              </a:rPr>
              <a:t>added to the original 4 other grounds at a later time)</a:t>
            </a:r>
          </a:p>
          <a:p>
            <a:pPr marL="0" indent="0">
              <a:buNone/>
            </a:pPr>
            <a:endParaRPr lang="en-US" sz="2400" dirty="0" smtClean="0">
              <a:solidFill>
                <a:schemeClr val="tx2">
                  <a:lumMod val="75000"/>
                </a:schemeClr>
              </a:solidFill>
            </a:endParaRPr>
          </a:p>
          <a:p>
            <a:pPr marL="0" indent="0">
              <a:buNone/>
            </a:pPr>
            <a:endParaRPr lang="en-US" sz="2400" dirty="0" smtClean="0">
              <a:solidFill>
                <a:schemeClr val="accent1">
                  <a:lumMod val="75000"/>
                </a:schemeClr>
              </a:solidFill>
            </a:endParaRPr>
          </a:p>
          <a:p>
            <a:pPr marL="0" indent="0">
              <a:buNone/>
            </a:pPr>
            <a:endParaRPr lang="en-US" sz="2400" dirty="0">
              <a:solidFill>
                <a:schemeClr val="accent1">
                  <a:lumMod val="75000"/>
                </a:schemeClr>
              </a:solidFill>
            </a:endParaRPr>
          </a:p>
        </p:txBody>
      </p:sp>
      <p:sp>
        <p:nvSpPr>
          <p:cNvPr id="5" name="TextBox 4"/>
          <p:cNvSpPr txBox="1"/>
          <p:nvPr/>
        </p:nvSpPr>
        <p:spPr>
          <a:xfrm>
            <a:off x="1199561" y="2133600"/>
            <a:ext cx="6477000" cy="3170099"/>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marL="461963" indent="0">
              <a:buNone/>
            </a:pPr>
            <a:r>
              <a:rPr lang="en-US" sz="2000" i="1" dirty="0" smtClean="0">
                <a:solidFill>
                  <a:schemeClr val="accent1">
                    <a:lumMod val="75000"/>
                  </a:schemeClr>
                </a:solidFill>
                <a:latin typeface="Cambria" pitchFamily="18" charset="0"/>
              </a:rPr>
              <a:t>“. . . is </a:t>
            </a:r>
            <a:r>
              <a:rPr lang="en-US" sz="2000" i="1" dirty="0">
                <a:solidFill>
                  <a:schemeClr val="accent1">
                    <a:lumMod val="75000"/>
                  </a:schemeClr>
                </a:solidFill>
                <a:latin typeface="Cambria" pitchFamily="18" charset="0"/>
              </a:rPr>
              <a:t>outside any country of such person's nationality or, in the case of a person having no nationality, is outside any country in which such person last habitually resided, and who is unable or unwilling to return to, and is unable or unwilling to avail himself or herself of the protection of that country because of persecution </a:t>
            </a:r>
            <a:r>
              <a:rPr lang="en-US" sz="2000" i="1" u="sng" dirty="0">
                <a:solidFill>
                  <a:schemeClr val="accent1">
                    <a:lumMod val="75000"/>
                  </a:schemeClr>
                </a:solidFill>
                <a:latin typeface="Cambria" pitchFamily="18" charset="0"/>
              </a:rPr>
              <a:t>or</a:t>
            </a:r>
            <a:r>
              <a:rPr lang="en-US" sz="2000" i="1" dirty="0">
                <a:solidFill>
                  <a:schemeClr val="accent1">
                    <a:lumMod val="75000"/>
                  </a:schemeClr>
                </a:solidFill>
                <a:latin typeface="Cambria" pitchFamily="18" charset="0"/>
              </a:rPr>
              <a:t> a well-founded fear of persecution on account of race, religion, nationality, membership in a particular social group, or political opinion</a:t>
            </a:r>
            <a:r>
              <a:rPr lang="en-US" sz="2000" i="1" dirty="0" smtClean="0">
                <a:solidFill>
                  <a:schemeClr val="accent1">
                    <a:lumMod val="75000"/>
                  </a:schemeClr>
                </a:solidFill>
                <a:latin typeface="Cambria" pitchFamily="18" charset="0"/>
              </a:rPr>
              <a:t>.” </a:t>
            </a:r>
          </a:p>
          <a:p>
            <a:pPr marL="461963" indent="0">
              <a:buNone/>
            </a:pPr>
            <a:endParaRPr lang="en-US" sz="2000" i="1" dirty="0">
              <a:solidFill>
                <a:schemeClr val="accent1">
                  <a:lumMod val="75000"/>
                </a:schemeClr>
              </a:solidFill>
              <a:latin typeface="Cambria"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28600"/>
            <a:ext cx="685800" cy="685800"/>
          </a:xfrm>
          <a:prstGeom prst="rect">
            <a:avLst/>
          </a:prstGeom>
        </p:spPr>
      </p:pic>
    </p:spTree>
    <p:extLst>
      <p:ext uri="{BB962C8B-B14F-4D97-AF65-F5344CB8AC3E}">
        <p14:creationId xmlns:p14="http://schemas.microsoft.com/office/powerpoint/2010/main" val="29115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 you afraid to go back to your country</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Basic Requirements of Asylum </a:t>
            </a:r>
            <a:endParaRPr lang="en-US" dirty="0"/>
          </a:p>
          <a:p>
            <a:pPr lvl="1"/>
            <a:r>
              <a:rPr lang="en-US" dirty="0" smtClean="0"/>
              <a:t>1. Persecution</a:t>
            </a:r>
          </a:p>
          <a:p>
            <a:pPr lvl="1"/>
            <a:r>
              <a:rPr lang="en-US" dirty="0" smtClean="0"/>
              <a:t>2. Cannot obtain protection in home country</a:t>
            </a:r>
          </a:p>
          <a:p>
            <a:pPr lvl="1"/>
            <a:r>
              <a:rPr lang="en-US" dirty="0" smtClean="0"/>
              <a:t>3. Fear of future persecution</a:t>
            </a:r>
          </a:p>
          <a:p>
            <a:pPr lvl="1"/>
            <a:r>
              <a:rPr lang="en-US" dirty="0" smtClean="0">
                <a:sym typeface="Wingdings" pitchFamily="2" charset="2"/>
              </a:rPr>
              <a:t>4. “On account of” a protected ground</a:t>
            </a:r>
          </a:p>
          <a:p>
            <a:pPr lvl="1"/>
            <a:r>
              <a:rPr lang="en-US" dirty="0" smtClean="0">
                <a:sym typeface="Wingdings" pitchFamily="2" charset="2"/>
              </a:rPr>
              <a:t>5. Not barred</a:t>
            </a:r>
            <a:endParaRPr lang="en-US" dirty="0" smtClean="0"/>
          </a:p>
          <a:p>
            <a:endParaRPr lang="en-US" dirty="0"/>
          </a:p>
        </p:txBody>
      </p:sp>
    </p:spTree>
    <p:extLst>
      <p:ext uri="{BB962C8B-B14F-4D97-AF65-F5344CB8AC3E}">
        <p14:creationId xmlns:p14="http://schemas.microsoft.com/office/powerpoint/2010/main" val="409360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t>
            </a:r>
            <a:r>
              <a:rPr lang="en-US" dirty="0"/>
              <a:t>are you afraid to go back?</a:t>
            </a:r>
            <a:br>
              <a:rPr lang="en-US" dirty="0"/>
            </a:br>
            <a:r>
              <a:rPr lang="en-US" dirty="0"/>
              <a:t>What </a:t>
            </a:r>
            <a:r>
              <a:rPr lang="en-US" dirty="0" smtClean="0"/>
              <a:t>type of things happened to you?</a:t>
            </a:r>
            <a:endParaRPr lang="en-US" dirty="0"/>
          </a:p>
        </p:txBody>
      </p:sp>
      <p:sp>
        <p:nvSpPr>
          <p:cNvPr id="3" name="Content Placeholder 2"/>
          <p:cNvSpPr>
            <a:spLocks noGrp="1"/>
          </p:cNvSpPr>
          <p:nvPr>
            <p:ph sz="quarter" idx="1"/>
          </p:nvPr>
        </p:nvSpPr>
        <p:spPr/>
        <p:txBody>
          <a:bodyPr/>
          <a:lstStyle/>
          <a:p>
            <a:r>
              <a:rPr lang="en-US" b="1" dirty="0" smtClean="0"/>
              <a:t>1. Persecution</a:t>
            </a:r>
          </a:p>
          <a:p>
            <a:r>
              <a:rPr lang="en-US" dirty="0" smtClean="0"/>
              <a:t>Severity: “persecution” is much more than “harm”</a:t>
            </a:r>
          </a:p>
          <a:p>
            <a:pPr lvl="1"/>
            <a:r>
              <a:rPr lang="en-US" dirty="0" smtClean="0"/>
              <a:t>Physical or </a:t>
            </a:r>
            <a:r>
              <a:rPr lang="en-US" u="sng" dirty="0" smtClean="0"/>
              <a:t>extreme</a:t>
            </a:r>
            <a:r>
              <a:rPr lang="en-US" dirty="0" smtClean="0"/>
              <a:t> non-physical harm</a:t>
            </a:r>
          </a:p>
          <a:p>
            <a:pPr lvl="2"/>
            <a:r>
              <a:rPr lang="en-US" dirty="0"/>
              <a:t>Ordinary (or even relatively hefty) fines, simple harassment, verbal taunts will NOT </a:t>
            </a:r>
            <a:r>
              <a:rPr lang="en-US" dirty="0" smtClean="0"/>
              <a:t>suffice</a:t>
            </a:r>
            <a:endParaRPr lang="en-US" dirty="0"/>
          </a:p>
          <a:p>
            <a:pPr lvl="1"/>
            <a:r>
              <a:rPr lang="en-US" dirty="0" smtClean="0"/>
              <a:t>Consider the cumulative effect of harmful incidents</a:t>
            </a:r>
          </a:p>
          <a:p>
            <a:pPr lvl="1"/>
            <a:r>
              <a:rPr lang="en-US" dirty="0" smtClean="0"/>
              <a:t>Special Cases </a:t>
            </a:r>
            <a:r>
              <a:rPr lang="en-US" dirty="0" smtClean="0">
                <a:sym typeface="Wingdings" pitchFamily="2" charset="2"/>
              </a:rPr>
              <a:t> population control</a:t>
            </a:r>
            <a:endParaRPr lang="en-US" dirty="0" smtClean="0"/>
          </a:p>
          <a:p>
            <a:pPr lvl="2"/>
            <a:r>
              <a:rPr lang="en-US" dirty="0" smtClean="0"/>
              <a:t>Forced abortion, sterilization, or persecuted for failing to conform to these procedures</a:t>
            </a:r>
          </a:p>
          <a:p>
            <a:endParaRPr lang="en-US" dirty="0" smtClean="0"/>
          </a:p>
          <a:p>
            <a:r>
              <a:rPr lang="en-US" dirty="0" smtClean="0"/>
              <a:t>Past Persecution </a:t>
            </a:r>
            <a:r>
              <a:rPr lang="en-US" dirty="0" smtClean="0">
                <a:sym typeface="Wingdings" pitchFamily="2" charset="2"/>
              </a:rPr>
              <a:t> presumption future fear</a:t>
            </a:r>
          </a:p>
          <a:p>
            <a:endParaRPr lang="en-US" dirty="0">
              <a:sym typeface="Wingdings" pitchFamily="2" charset="2"/>
            </a:endParaRPr>
          </a:p>
        </p:txBody>
      </p:sp>
    </p:spTree>
    <p:extLst>
      <p:ext uri="{BB962C8B-B14F-4D97-AF65-F5344CB8AC3E}">
        <p14:creationId xmlns:p14="http://schemas.microsoft.com/office/powerpoint/2010/main" val="255302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t>
            </a:r>
            <a:r>
              <a:rPr lang="en-US" dirty="0"/>
              <a:t>are you afraid to go back?</a:t>
            </a:r>
            <a:br>
              <a:rPr lang="en-US" dirty="0"/>
            </a:br>
            <a:r>
              <a:rPr lang="en-US" dirty="0"/>
              <a:t>What </a:t>
            </a:r>
            <a:r>
              <a:rPr lang="en-US" dirty="0" smtClean="0"/>
              <a:t>type of things happened to you?</a:t>
            </a:r>
            <a:endParaRPr lang="en-US" dirty="0"/>
          </a:p>
        </p:txBody>
      </p:sp>
      <p:sp>
        <p:nvSpPr>
          <p:cNvPr id="3" name="Content Placeholder 2"/>
          <p:cNvSpPr>
            <a:spLocks noGrp="1"/>
          </p:cNvSpPr>
          <p:nvPr>
            <p:ph sz="quarter" idx="1"/>
          </p:nvPr>
        </p:nvSpPr>
        <p:spPr/>
        <p:txBody>
          <a:bodyPr/>
          <a:lstStyle/>
          <a:p>
            <a:r>
              <a:rPr lang="en-US" b="1" dirty="0" smtClean="0"/>
              <a:t>1. Persecution</a:t>
            </a:r>
          </a:p>
          <a:p>
            <a:r>
              <a:rPr lang="en-US" dirty="0" smtClean="0"/>
              <a:t>Severity: “persecution” is much more than “harm”</a:t>
            </a:r>
          </a:p>
          <a:p>
            <a:pPr lvl="1"/>
            <a:r>
              <a:rPr lang="en-US" dirty="0" smtClean="0"/>
              <a:t>Physical or </a:t>
            </a:r>
            <a:r>
              <a:rPr lang="en-US" u="sng" dirty="0" smtClean="0"/>
              <a:t>extreme</a:t>
            </a:r>
            <a:r>
              <a:rPr lang="en-US" dirty="0" smtClean="0"/>
              <a:t> non-physical harm</a:t>
            </a:r>
          </a:p>
          <a:p>
            <a:pPr lvl="1"/>
            <a:endParaRPr lang="en-US" dirty="0" smtClean="0"/>
          </a:p>
          <a:p>
            <a:pPr lvl="1"/>
            <a:r>
              <a:rPr lang="en-US" dirty="0" smtClean="0"/>
              <a:t>Consider some examples . . . </a:t>
            </a:r>
            <a:endParaRPr lang="en-US" dirty="0" smtClean="0"/>
          </a:p>
          <a:p>
            <a:pPr lvl="2"/>
            <a:r>
              <a:rPr lang="en-US" dirty="0" smtClean="0">
                <a:sym typeface="Wingdings" pitchFamily="2" charset="2"/>
              </a:rPr>
              <a:t>Domestic abuse</a:t>
            </a:r>
          </a:p>
          <a:p>
            <a:pPr lvl="2"/>
            <a:r>
              <a:rPr lang="en-US" dirty="0" smtClean="0">
                <a:sym typeface="Wingdings" pitchFamily="2" charset="2"/>
              </a:rPr>
              <a:t>Forced recruitment into a gang? </a:t>
            </a:r>
          </a:p>
          <a:p>
            <a:pPr lvl="3"/>
            <a:r>
              <a:rPr lang="en-US" dirty="0" smtClean="0">
                <a:sym typeface="Wingdings" pitchFamily="2" charset="2"/>
              </a:rPr>
              <a:t>Can you think of the harm here?</a:t>
            </a:r>
            <a:endParaRPr lang="en-US" dirty="0" smtClean="0">
              <a:sym typeface="Wingdings" pitchFamily="2" charset="2"/>
            </a:endParaRPr>
          </a:p>
          <a:p>
            <a:endParaRPr lang="en-US" dirty="0">
              <a:sym typeface="Wingdings" pitchFamily="2" charset="2"/>
            </a:endParaRPr>
          </a:p>
        </p:txBody>
      </p:sp>
    </p:spTree>
    <p:extLst>
      <p:ext uri="{BB962C8B-B14F-4D97-AF65-F5344CB8AC3E}">
        <p14:creationId xmlns:p14="http://schemas.microsoft.com/office/powerpoint/2010/main" val="3374839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1889</TotalTime>
  <Words>2082</Words>
  <Application>Microsoft Office PowerPoint</Application>
  <PresentationFormat>On-screen Show (4:3)</PresentationFormat>
  <Paragraphs>322</Paragraphs>
  <Slides>33</Slides>
  <Notes>20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Origin</vt:lpstr>
      <vt:lpstr>Custom Design</vt:lpstr>
      <vt:lpstr>Identifying Potential Asylum Claims</vt:lpstr>
      <vt:lpstr>PowerPoint Presentation</vt:lpstr>
      <vt:lpstr>ILRC Attorney of the Day </vt:lpstr>
      <vt:lpstr>ILRC Attorney of the Day</vt:lpstr>
      <vt:lpstr>Essentials of Asylum Law: Publication</vt:lpstr>
      <vt:lpstr>Definition of a Refugee INA §101(a)(42)</vt:lpstr>
      <vt:lpstr>Are you afraid to go back to your country?</vt:lpstr>
      <vt:lpstr>Why are you afraid to go back? What type of things happened to you?</vt:lpstr>
      <vt:lpstr>Why are you afraid to go back? What type of things happened to you?</vt:lpstr>
      <vt:lpstr>Why are you afraid to go back? Cont.</vt:lpstr>
      <vt:lpstr>Why are you afraid to go back? Cont.</vt:lpstr>
      <vt:lpstr>Do you think it will happen again? Why?</vt:lpstr>
      <vt:lpstr>Why do you think they did this?</vt:lpstr>
      <vt:lpstr>Why do you think they did this?</vt:lpstr>
      <vt:lpstr>Why do you think they did this?</vt:lpstr>
      <vt:lpstr>Why do you think they did this?</vt:lpstr>
      <vt:lpstr>Why do you think they did this?</vt:lpstr>
      <vt:lpstr>Why do you think they did this?</vt:lpstr>
      <vt:lpstr>“Red Flags”</vt:lpstr>
      <vt:lpstr>“Red Flags”</vt:lpstr>
      <vt:lpstr>Asking the Right Questions </vt:lpstr>
      <vt:lpstr>Open v. Closed Questions</vt:lpstr>
      <vt:lpstr>Main Points</vt:lpstr>
      <vt:lpstr>PowerPoint Presentation</vt:lpstr>
      <vt:lpstr>PowerPoint Presentation</vt:lpstr>
      <vt:lpstr>PowerPoint Presentation</vt:lpstr>
      <vt:lpstr>Unaccompanied Children at the Border</vt:lpstr>
      <vt:lpstr>“Unaccompanied Alien Child” (UAC) 6 USC 279(g)(2)</vt:lpstr>
      <vt:lpstr>Reasons for Leaving Home</vt:lpstr>
      <vt:lpstr>Trafficking Victims Protection Reauthorization Act (TVPRA)</vt:lpstr>
      <vt:lpstr>Possible Immigration Relief for these Children</vt:lpstr>
      <vt:lpstr>Expedited Removal of UACs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Potential Asylum Claims</dc:title>
  <dc:creator>Juan Camilo Mendez Guzman</dc:creator>
  <cp:lastModifiedBy>Lourdes Martinez</cp:lastModifiedBy>
  <cp:revision>71</cp:revision>
  <cp:lastPrinted>2014-09-10T18:38:46Z</cp:lastPrinted>
  <dcterms:created xsi:type="dcterms:W3CDTF">2013-06-26T16:16:56Z</dcterms:created>
  <dcterms:modified xsi:type="dcterms:W3CDTF">2014-09-10T22:50:31Z</dcterms:modified>
</cp:coreProperties>
</file>